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5"/>
  </p:notesMasterIdLst>
  <p:sldIdLst>
    <p:sldId id="256" r:id="rId2"/>
    <p:sldId id="270" r:id="rId3"/>
    <p:sldId id="257" r:id="rId4"/>
    <p:sldId id="271" r:id="rId5"/>
    <p:sldId id="272" r:id="rId6"/>
    <p:sldId id="273" r:id="rId7"/>
    <p:sldId id="274" r:id="rId8"/>
    <p:sldId id="275" r:id="rId9"/>
    <p:sldId id="276" r:id="rId10"/>
    <p:sldId id="277" r:id="rId11"/>
    <p:sldId id="279" r:id="rId12"/>
    <p:sldId id="278" r:id="rId13"/>
    <p:sldId id="28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6" d="100"/>
          <a:sy n="66" d="100"/>
        </p:scale>
        <p:origin x="59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diagrams/_rels/data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16629B-8A28-4C87-A19E-6A58BEC6866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D39B67B-6D4A-4D72-BAC2-15C24A7F1E0F}">
      <dgm:prSet/>
      <dgm:spPr/>
      <dgm:t>
        <a:bodyPr/>
        <a:lstStyle/>
        <a:p>
          <a:pPr>
            <a:lnSpc>
              <a:spcPct val="100000"/>
            </a:lnSpc>
          </a:pPr>
          <a:r>
            <a:rPr lang="en-US" dirty="0">
              <a:latin typeface="Roboto" panose="02000000000000000000" pitchFamily="2" charset="0"/>
              <a:ea typeface="Roboto" panose="02000000000000000000" pitchFamily="2" charset="0"/>
            </a:rPr>
            <a:t>Niche Service Categories for Specialized Needs</a:t>
          </a:r>
        </a:p>
      </dgm:t>
    </dgm:pt>
    <dgm:pt modelId="{C240C08B-E973-4AD6-980B-3026B097D43D}" type="parTrans" cxnId="{8FFCBD95-663C-4614-9CA7-7AF60426E748}">
      <dgm:prSet/>
      <dgm:spPr/>
      <dgm:t>
        <a:bodyPr/>
        <a:lstStyle/>
        <a:p>
          <a:endParaRPr lang="en-US"/>
        </a:p>
      </dgm:t>
    </dgm:pt>
    <dgm:pt modelId="{69A9B823-B22D-4DE7-85D3-0A1203673705}" type="sibTrans" cxnId="{8FFCBD95-663C-4614-9CA7-7AF60426E748}">
      <dgm:prSet/>
      <dgm:spPr/>
      <dgm:t>
        <a:bodyPr/>
        <a:lstStyle/>
        <a:p>
          <a:endParaRPr lang="en-US"/>
        </a:p>
      </dgm:t>
    </dgm:pt>
    <dgm:pt modelId="{2C5D8F58-9D7C-4483-8BBE-B7265D2BFDDA}">
      <dgm:prSet/>
      <dgm:spPr/>
      <dgm:t>
        <a:bodyPr/>
        <a:lstStyle/>
        <a:p>
          <a:pPr>
            <a:lnSpc>
              <a:spcPct val="100000"/>
            </a:lnSpc>
          </a:pPr>
          <a:r>
            <a:rPr lang="en-US" dirty="0">
              <a:latin typeface="Roboto" panose="02000000000000000000" pitchFamily="2" charset="0"/>
              <a:ea typeface="Roboto" panose="02000000000000000000" pitchFamily="2" charset="0"/>
            </a:rPr>
            <a:t>Enhanced Freelancer Profiles for Deeper Insights</a:t>
          </a:r>
        </a:p>
      </dgm:t>
    </dgm:pt>
    <dgm:pt modelId="{7E805F38-CACC-4B2F-96C3-598F065EC52E}" type="parTrans" cxnId="{418C1D18-765C-48DC-AE74-15AC45CA632A}">
      <dgm:prSet/>
      <dgm:spPr/>
      <dgm:t>
        <a:bodyPr/>
        <a:lstStyle/>
        <a:p>
          <a:endParaRPr lang="en-US"/>
        </a:p>
      </dgm:t>
    </dgm:pt>
    <dgm:pt modelId="{289D8D7C-0790-4EE3-9382-1D380DA5491F}" type="sibTrans" cxnId="{418C1D18-765C-48DC-AE74-15AC45CA632A}">
      <dgm:prSet/>
      <dgm:spPr/>
      <dgm:t>
        <a:bodyPr/>
        <a:lstStyle/>
        <a:p>
          <a:endParaRPr lang="en-US"/>
        </a:p>
      </dgm:t>
    </dgm:pt>
    <dgm:pt modelId="{59516BCD-B25D-45D1-B25E-61D7418C4C2B}">
      <dgm:prSet/>
      <dgm:spPr/>
      <dgm:t>
        <a:bodyPr/>
        <a:lstStyle/>
        <a:p>
          <a:pPr>
            <a:lnSpc>
              <a:spcPct val="100000"/>
            </a:lnSpc>
          </a:pPr>
          <a:r>
            <a:rPr lang="en-US" dirty="0">
              <a:latin typeface="Roboto" panose="02000000000000000000" pitchFamily="2" charset="0"/>
              <a:ea typeface="Roboto" panose="02000000000000000000" pitchFamily="2" charset="0"/>
            </a:rPr>
            <a:t>AI-Powered Matching for Optimal Client-Talent Fit</a:t>
          </a:r>
        </a:p>
      </dgm:t>
    </dgm:pt>
    <dgm:pt modelId="{7FB346D8-4EB8-4C5C-B191-C238070E938E}" type="parTrans" cxnId="{AC0FAC21-55FC-4530-BA93-2F4DBCFBD0E4}">
      <dgm:prSet/>
      <dgm:spPr/>
      <dgm:t>
        <a:bodyPr/>
        <a:lstStyle/>
        <a:p>
          <a:endParaRPr lang="en-US"/>
        </a:p>
      </dgm:t>
    </dgm:pt>
    <dgm:pt modelId="{4154CCE4-FDEC-473B-A5E4-FC0C84A5E027}" type="sibTrans" cxnId="{AC0FAC21-55FC-4530-BA93-2F4DBCFBD0E4}">
      <dgm:prSet/>
      <dgm:spPr/>
      <dgm:t>
        <a:bodyPr/>
        <a:lstStyle/>
        <a:p>
          <a:endParaRPr lang="en-US"/>
        </a:p>
      </dgm:t>
    </dgm:pt>
    <dgm:pt modelId="{188FA69C-15F0-476A-844E-E4DF8F1E9A26}">
      <dgm:prSet/>
      <dgm:spPr/>
      <dgm:t>
        <a:bodyPr/>
        <a:lstStyle/>
        <a:p>
          <a:pPr>
            <a:lnSpc>
              <a:spcPct val="100000"/>
            </a:lnSpc>
          </a:pPr>
          <a:r>
            <a:rPr lang="en-US" dirty="0">
              <a:latin typeface="Roboto" panose="02000000000000000000" pitchFamily="2" charset="0"/>
              <a:ea typeface="Roboto" panose="02000000000000000000" pitchFamily="2" charset="0"/>
            </a:rPr>
            <a:t>Transparency Features for Accountability and Trust</a:t>
          </a:r>
        </a:p>
      </dgm:t>
    </dgm:pt>
    <dgm:pt modelId="{DEB257C4-FC00-4604-B526-F4C9E66371B4}" type="parTrans" cxnId="{2D9000FB-182E-41BB-BEF5-DBCF0A8F8B38}">
      <dgm:prSet/>
      <dgm:spPr/>
      <dgm:t>
        <a:bodyPr/>
        <a:lstStyle/>
        <a:p>
          <a:endParaRPr lang="en-US"/>
        </a:p>
      </dgm:t>
    </dgm:pt>
    <dgm:pt modelId="{94D7F235-C3B6-4B11-8410-DE32BDFD6C37}" type="sibTrans" cxnId="{2D9000FB-182E-41BB-BEF5-DBCF0A8F8B38}">
      <dgm:prSet/>
      <dgm:spPr/>
      <dgm:t>
        <a:bodyPr/>
        <a:lstStyle/>
        <a:p>
          <a:endParaRPr lang="en-US"/>
        </a:p>
      </dgm:t>
    </dgm:pt>
    <dgm:pt modelId="{EC4A80A3-E10B-4097-8034-4506165FF54F}">
      <dgm:prSet/>
      <dgm:spPr/>
      <dgm:t>
        <a:bodyPr/>
        <a:lstStyle/>
        <a:p>
          <a:pPr>
            <a:lnSpc>
              <a:spcPct val="100000"/>
            </a:lnSpc>
          </a:pPr>
          <a:r>
            <a:rPr lang="en-US" dirty="0">
              <a:latin typeface="Roboto" panose="02000000000000000000" pitchFamily="2" charset="0"/>
              <a:ea typeface="Roboto" panose="02000000000000000000" pitchFamily="2" charset="0"/>
            </a:rPr>
            <a:t>Gamification to Encourage Engagement and Growth</a:t>
          </a:r>
        </a:p>
      </dgm:t>
    </dgm:pt>
    <dgm:pt modelId="{C77C1F68-166E-457F-B9C0-BD8A4528E14A}" type="parTrans" cxnId="{7207748A-4FB8-4881-8EC6-A4C627211102}">
      <dgm:prSet/>
      <dgm:spPr/>
      <dgm:t>
        <a:bodyPr/>
        <a:lstStyle/>
        <a:p>
          <a:endParaRPr lang="en-US"/>
        </a:p>
      </dgm:t>
    </dgm:pt>
    <dgm:pt modelId="{C5492C0E-01D3-4434-81A9-4D1EDC0797A5}" type="sibTrans" cxnId="{7207748A-4FB8-4881-8EC6-A4C627211102}">
      <dgm:prSet/>
      <dgm:spPr/>
      <dgm:t>
        <a:bodyPr/>
        <a:lstStyle/>
        <a:p>
          <a:endParaRPr lang="en-US"/>
        </a:p>
      </dgm:t>
    </dgm:pt>
    <dgm:pt modelId="{904D6324-36C4-4729-8027-8DF42CD9C7C1}">
      <dgm:prSet/>
      <dgm:spPr/>
      <dgm:t>
        <a:bodyPr/>
        <a:lstStyle/>
        <a:p>
          <a:pPr>
            <a:lnSpc>
              <a:spcPct val="100000"/>
            </a:lnSpc>
          </a:pPr>
          <a:r>
            <a:rPr lang="en-US" dirty="0">
              <a:latin typeface="Roboto" panose="02000000000000000000" pitchFamily="2" charset="0"/>
              <a:ea typeface="Roboto" panose="02000000000000000000" pitchFamily="2" charset="0"/>
            </a:rPr>
            <a:t>Customizable Communication Tools for Collaboration</a:t>
          </a:r>
        </a:p>
      </dgm:t>
    </dgm:pt>
    <dgm:pt modelId="{69441C68-C2A1-42C5-9129-545D18FC11C2}" type="parTrans" cxnId="{45304DC5-5220-447C-93D0-6A9598C15B65}">
      <dgm:prSet/>
      <dgm:spPr/>
      <dgm:t>
        <a:bodyPr/>
        <a:lstStyle/>
        <a:p>
          <a:endParaRPr lang="en-US"/>
        </a:p>
      </dgm:t>
    </dgm:pt>
    <dgm:pt modelId="{27F0DC93-24E2-4C34-8C29-ABD73BB421A1}" type="sibTrans" cxnId="{45304DC5-5220-447C-93D0-6A9598C15B65}">
      <dgm:prSet/>
      <dgm:spPr/>
      <dgm:t>
        <a:bodyPr/>
        <a:lstStyle/>
        <a:p>
          <a:endParaRPr lang="en-US"/>
        </a:p>
      </dgm:t>
    </dgm:pt>
    <dgm:pt modelId="{343D5CBC-AE4A-49F1-92DA-1ABCF42E76F9}">
      <dgm:prSet/>
      <dgm:spPr/>
      <dgm:t>
        <a:bodyPr/>
        <a:lstStyle/>
        <a:p>
          <a:pPr>
            <a:lnSpc>
              <a:spcPct val="100000"/>
            </a:lnSpc>
          </a:pPr>
          <a:r>
            <a:rPr lang="en-US" dirty="0">
              <a:latin typeface="Roboto" panose="02000000000000000000" pitchFamily="2" charset="0"/>
              <a:ea typeface="Roboto" panose="02000000000000000000" pitchFamily="2" charset="0"/>
            </a:rPr>
            <a:t>Personalized Portfolios for Showcasing Expertise</a:t>
          </a:r>
        </a:p>
      </dgm:t>
    </dgm:pt>
    <dgm:pt modelId="{9E1EC1DB-5E5D-46AE-AFCD-51A35B5DD078}" type="parTrans" cxnId="{0BA49CA4-9260-4DF8-BEE8-768F85336AE2}">
      <dgm:prSet/>
      <dgm:spPr/>
      <dgm:t>
        <a:bodyPr/>
        <a:lstStyle/>
        <a:p>
          <a:endParaRPr lang="en-US"/>
        </a:p>
      </dgm:t>
    </dgm:pt>
    <dgm:pt modelId="{91DD2BED-20E3-40F1-A0CD-B93969C563E5}" type="sibTrans" cxnId="{0BA49CA4-9260-4DF8-BEE8-768F85336AE2}">
      <dgm:prSet/>
      <dgm:spPr/>
      <dgm:t>
        <a:bodyPr/>
        <a:lstStyle/>
        <a:p>
          <a:endParaRPr lang="en-US"/>
        </a:p>
      </dgm:t>
    </dgm:pt>
    <dgm:pt modelId="{C01AB301-D9BE-4D89-8D5F-7541471E996F}" type="pres">
      <dgm:prSet presAssocID="{C116629B-8A28-4C87-A19E-6A58BEC68667}" presName="root" presStyleCnt="0">
        <dgm:presLayoutVars>
          <dgm:dir/>
          <dgm:resizeHandles val="exact"/>
        </dgm:presLayoutVars>
      </dgm:prSet>
      <dgm:spPr/>
    </dgm:pt>
    <dgm:pt modelId="{826D0CA3-AF46-4AE5-B045-3E45D1841B06}" type="pres">
      <dgm:prSet presAssocID="{DD39B67B-6D4A-4D72-BAC2-15C24A7F1E0F}" presName="compNode" presStyleCnt="0"/>
      <dgm:spPr/>
    </dgm:pt>
    <dgm:pt modelId="{644CD803-E670-422D-AC92-3F4CE01D908B}" type="pres">
      <dgm:prSet presAssocID="{DD39B67B-6D4A-4D72-BAC2-15C24A7F1E0F}" presName="bgRect" presStyleLbl="bgShp" presStyleIdx="0" presStyleCnt="7"/>
      <dgm:spPr>
        <a:solidFill>
          <a:schemeClr val="bg2">
            <a:lumMod val="90000"/>
          </a:schemeClr>
        </a:solidFill>
      </dgm:spPr>
    </dgm:pt>
    <dgm:pt modelId="{7061E94B-3F87-425C-BCA8-E843B0BEF537}" type="pres">
      <dgm:prSet presAssocID="{DD39B67B-6D4A-4D72-BAC2-15C24A7F1E0F}"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4FC47EDE-D64C-4968-83FA-CF6CB7712297}" type="pres">
      <dgm:prSet presAssocID="{DD39B67B-6D4A-4D72-BAC2-15C24A7F1E0F}" presName="spaceRect" presStyleCnt="0"/>
      <dgm:spPr/>
    </dgm:pt>
    <dgm:pt modelId="{AEAD657A-FD58-4982-BC21-7A8747A564CE}" type="pres">
      <dgm:prSet presAssocID="{DD39B67B-6D4A-4D72-BAC2-15C24A7F1E0F}" presName="parTx" presStyleLbl="revTx" presStyleIdx="0" presStyleCnt="7">
        <dgm:presLayoutVars>
          <dgm:chMax val="0"/>
          <dgm:chPref val="0"/>
        </dgm:presLayoutVars>
      </dgm:prSet>
      <dgm:spPr/>
    </dgm:pt>
    <dgm:pt modelId="{844DA783-AC6E-4A52-A89F-C85072998E07}" type="pres">
      <dgm:prSet presAssocID="{69A9B823-B22D-4DE7-85D3-0A1203673705}" presName="sibTrans" presStyleCnt="0"/>
      <dgm:spPr/>
    </dgm:pt>
    <dgm:pt modelId="{DF7B3DF4-7C69-4298-A399-9316F8668D3D}" type="pres">
      <dgm:prSet presAssocID="{2C5D8F58-9D7C-4483-8BBE-B7265D2BFDDA}" presName="compNode" presStyleCnt="0"/>
      <dgm:spPr/>
    </dgm:pt>
    <dgm:pt modelId="{EC883921-3F25-43FF-B577-68A55D078616}" type="pres">
      <dgm:prSet presAssocID="{2C5D8F58-9D7C-4483-8BBE-B7265D2BFDDA}" presName="bgRect" presStyleLbl="bgShp" presStyleIdx="1" presStyleCnt="7"/>
      <dgm:spPr>
        <a:solidFill>
          <a:schemeClr val="bg2">
            <a:lumMod val="90000"/>
          </a:schemeClr>
        </a:solidFill>
      </dgm:spPr>
    </dgm:pt>
    <dgm:pt modelId="{B77949D6-41E7-4138-B34A-57EEC8FD4F37}" type="pres">
      <dgm:prSet presAssocID="{2C5D8F58-9D7C-4483-8BBE-B7265D2BFDDA}"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177AA31E-0CB4-4BD0-8C78-7BF022756F8D}" type="pres">
      <dgm:prSet presAssocID="{2C5D8F58-9D7C-4483-8BBE-B7265D2BFDDA}" presName="spaceRect" presStyleCnt="0"/>
      <dgm:spPr/>
    </dgm:pt>
    <dgm:pt modelId="{8BC961EF-92FB-41A6-A851-231861C40DB8}" type="pres">
      <dgm:prSet presAssocID="{2C5D8F58-9D7C-4483-8BBE-B7265D2BFDDA}" presName="parTx" presStyleLbl="revTx" presStyleIdx="1" presStyleCnt="7">
        <dgm:presLayoutVars>
          <dgm:chMax val="0"/>
          <dgm:chPref val="0"/>
        </dgm:presLayoutVars>
      </dgm:prSet>
      <dgm:spPr/>
    </dgm:pt>
    <dgm:pt modelId="{864179D8-515B-4190-839B-3391DACE59CB}" type="pres">
      <dgm:prSet presAssocID="{289D8D7C-0790-4EE3-9382-1D380DA5491F}" presName="sibTrans" presStyleCnt="0"/>
      <dgm:spPr/>
    </dgm:pt>
    <dgm:pt modelId="{3A98784D-B4AA-409F-8CF6-01FD3118682F}" type="pres">
      <dgm:prSet presAssocID="{59516BCD-B25D-45D1-B25E-61D7418C4C2B}" presName="compNode" presStyleCnt="0"/>
      <dgm:spPr/>
    </dgm:pt>
    <dgm:pt modelId="{B8FE71D0-03F4-4873-ACDC-20C431396077}" type="pres">
      <dgm:prSet presAssocID="{59516BCD-B25D-45D1-B25E-61D7418C4C2B}" presName="bgRect" presStyleLbl="bgShp" presStyleIdx="2" presStyleCnt="7"/>
      <dgm:spPr>
        <a:solidFill>
          <a:schemeClr val="bg2">
            <a:lumMod val="90000"/>
          </a:schemeClr>
        </a:solidFill>
      </dgm:spPr>
    </dgm:pt>
    <dgm:pt modelId="{A2EA02B8-A790-4193-A03F-4093E8AD6E81}" type="pres">
      <dgm:prSet presAssocID="{59516BCD-B25D-45D1-B25E-61D7418C4C2B}"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E834360A-EA84-4162-A55E-2F85213407A7}" type="pres">
      <dgm:prSet presAssocID="{59516BCD-B25D-45D1-B25E-61D7418C4C2B}" presName="spaceRect" presStyleCnt="0"/>
      <dgm:spPr/>
    </dgm:pt>
    <dgm:pt modelId="{9E31921B-D282-4DA3-9082-C89B3E0C1559}" type="pres">
      <dgm:prSet presAssocID="{59516BCD-B25D-45D1-B25E-61D7418C4C2B}" presName="parTx" presStyleLbl="revTx" presStyleIdx="2" presStyleCnt="7">
        <dgm:presLayoutVars>
          <dgm:chMax val="0"/>
          <dgm:chPref val="0"/>
        </dgm:presLayoutVars>
      </dgm:prSet>
      <dgm:spPr/>
    </dgm:pt>
    <dgm:pt modelId="{1DA09FBB-0FA3-4265-B8E9-49ED322B32DB}" type="pres">
      <dgm:prSet presAssocID="{4154CCE4-FDEC-473B-A5E4-FC0C84A5E027}" presName="sibTrans" presStyleCnt="0"/>
      <dgm:spPr/>
    </dgm:pt>
    <dgm:pt modelId="{8E57E14C-3123-4940-A90D-0C3AD5E08C18}" type="pres">
      <dgm:prSet presAssocID="{188FA69C-15F0-476A-844E-E4DF8F1E9A26}" presName="compNode" presStyleCnt="0"/>
      <dgm:spPr/>
    </dgm:pt>
    <dgm:pt modelId="{2C5D6A83-7466-48D7-A75C-59EBD638EC20}" type="pres">
      <dgm:prSet presAssocID="{188FA69C-15F0-476A-844E-E4DF8F1E9A26}" presName="bgRect" presStyleLbl="bgShp" presStyleIdx="3" presStyleCnt="7"/>
      <dgm:spPr>
        <a:solidFill>
          <a:schemeClr val="bg2">
            <a:lumMod val="90000"/>
          </a:schemeClr>
        </a:solidFill>
      </dgm:spPr>
    </dgm:pt>
    <dgm:pt modelId="{76238417-575C-4AFA-B48D-F45901762FE9}" type="pres">
      <dgm:prSet presAssocID="{188FA69C-15F0-476A-844E-E4DF8F1E9A2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andshake"/>
        </a:ext>
      </dgm:extLst>
    </dgm:pt>
    <dgm:pt modelId="{BC2E603D-72D6-4BD3-B877-D15462BD13A7}" type="pres">
      <dgm:prSet presAssocID="{188FA69C-15F0-476A-844E-E4DF8F1E9A26}" presName="spaceRect" presStyleCnt="0"/>
      <dgm:spPr/>
    </dgm:pt>
    <dgm:pt modelId="{65347737-0083-4E12-9F06-557D4B7A00B7}" type="pres">
      <dgm:prSet presAssocID="{188FA69C-15F0-476A-844E-E4DF8F1E9A26}" presName="parTx" presStyleLbl="revTx" presStyleIdx="3" presStyleCnt="7">
        <dgm:presLayoutVars>
          <dgm:chMax val="0"/>
          <dgm:chPref val="0"/>
        </dgm:presLayoutVars>
      </dgm:prSet>
      <dgm:spPr/>
    </dgm:pt>
    <dgm:pt modelId="{B8179F30-45B9-49AD-98FE-DDB0EE1A949D}" type="pres">
      <dgm:prSet presAssocID="{94D7F235-C3B6-4B11-8410-DE32BDFD6C37}" presName="sibTrans" presStyleCnt="0"/>
      <dgm:spPr/>
    </dgm:pt>
    <dgm:pt modelId="{BA27EF32-DD94-4EBD-8D21-4BDA242DFE2E}" type="pres">
      <dgm:prSet presAssocID="{EC4A80A3-E10B-4097-8034-4506165FF54F}" presName="compNode" presStyleCnt="0"/>
      <dgm:spPr/>
    </dgm:pt>
    <dgm:pt modelId="{9B8511F6-2D2C-4B9B-8066-2D13383A2086}" type="pres">
      <dgm:prSet presAssocID="{EC4A80A3-E10B-4097-8034-4506165FF54F}" presName="bgRect" presStyleLbl="bgShp" presStyleIdx="4" presStyleCnt="7"/>
      <dgm:spPr>
        <a:solidFill>
          <a:schemeClr val="bg2">
            <a:lumMod val="90000"/>
          </a:schemeClr>
        </a:solidFill>
      </dgm:spPr>
    </dgm:pt>
    <dgm:pt modelId="{D5B8CDD9-90F8-4105-B0C4-5EEAEDE8C459}" type="pres">
      <dgm:prSet presAssocID="{EC4A80A3-E10B-4097-8034-4506165FF54F}"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Upward trend"/>
        </a:ext>
      </dgm:extLst>
    </dgm:pt>
    <dgm:pt modelId="{52C45157-9665-429D-B453-7CF19163DF94}" type="pres">
      <dgm:prSet presAssocID="{EC4A80A3-E10B-4097-8034-4506165FF54F}" presName="spaceRect" presStyleCnt="0"/>
      <dgm:spPr/>
    </dgm:pt>
    <dgm:pt modelId="{08F8727D-1C02-4D15-9114-F068E14EBD1F}" type="pres">
      <dgm:prSet presAssocID="{EC4A80A3-E10B-4097-8034-4506165FF54F}" presName="parTx" presStyleLbl="revTx" presStyleIdx="4" presStyleCnt="7">
        <dgm:presLayoutVars>
          <dgm:chMax val="0"/>
          <dgm:chPref val="0"/>
        </dgm:presLayoutVars>
      </dgm:prSet>
      <dgm:spPr/>
    </dgm:pt>
    <dgm:pt modelId="{81623C92-AC01-4157-8423-B268C155323C}" type="pres">
      <dgm:prSet presAssocID="{C5492C0E-01D3-4434-81A9-4D1EDC0797A5}" presName="sibTrans" presStyleCnt="0"/>
      <dgm:spPr/>
    </dgm:pt>
    <dgm:pt modelId="{B37B48F3-0065-4D68-9E00-11E01AC38DAB}" type="pres">
      <dgm:prSet presAssocID="{904D6324-36C4-4729-8027-8DF42CD9C7C1}" presName="compNode" presStyleCnt="0"/>
      <dgm:spPr/>
    </dgm:pt>
    <dgm:pt modelId="{BE923C95-ECF1-423B-A35D-A6EB1F032595}" type="pres">
      <dgm:prSet presAssocID="{904D6324-36C4-4729-8027-8DF42CD9C7C1}" presName="bgRect" presStyleLbl="bgShp" presStyleIdx="5" presStyleCnt="7"/>
      <dgm:spPr>
        <a:solidFill>
          <a:schemeClr val="bg2">
            <a:lumMod val="90000"/>
          </a:schemeClr>
        </a:solidFill>
      </dgm:spPr>
    </dgm:pt>
    <dgm:pt modelId="{C9853683-0731-4D81-952D-23957F2D318A}" type="pres">
      <dgm:prSet presAssocID="{904D6324-36C4-4729-8027-8DF42CD9C7C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at"/>
        </a:ext>
      </dgm:extLst>
    </dgm:pt>
    <dgm:pt modelId="{05E2C8A7-A65D-4064-BF29-EAC66C483A5F}" type="pres">
      <dgm:prSet presAssocID="{904D6324-36C4-4729-8027-8DF42CD9C7C1}" presName="spaceRect" presStyleCnt="0"/>
      <dgm:spPr/>
    </dgm:pt>
    <dgm:pt modelId="{469B82C4-F20F-44A6-A098-D3BBF85041A9}" type="pres">
      <dgm:prSet presAssocID="{904D6324-36C4-4729-8027-8DF42CD9C7C1}" presName="parTx" presStyleLbl="revTx" presStyleIdx="5" presStyleCnt="7">
        <dgm:presLayoutVars>
          <dgm:chMax val="0"/>
          <dgm:chPref val="0"/>
        </dgm:presLayoutVars>
      </dgm:prSet>
      <dgm:spPr/>
    </dgm:pt>
    <dgm:pt modelId="{3DDC7D1D-CC44-4426-99E6-DDDB3A157E74}" type="pres">
      <dgm:prSet presAssocID="{27F0DC93-24E2-4C34-8C29-ABD73BB421A1}" presName="sibTrans" presStyleCnt="0"/>
      <dgm:spPr/>
    </dgm:pt>
    <dgm:pt modelId="{87B91766-271E-4B8D-B3BE-9120C4B73827}" type="pres">
      <dgm:prSet presAssocID="{343D5CBC-AE4A-49F1-92DA-1ABCF42E76F9}" presName="compNode" presStyleCnt="0"/>
      <dgm:spPr/>
    </dgm:pt>
    <dgm:pt modelId="{393E5938-6D0B-4204-B255-B8DDB3BF63FF}" type="pres">
      <dgm:prSet presAssocID="{343D5CBC-AE4A-49F1-92DA-1ABCF42E76F9}" presName="bgRect" presStyleLbl="bgShp" presStyleIdx="6" presStyleCnt="7"/>
      <dgm:spPr>
        <a:solidFill>
          <a:schemeClr val="bg2">
            <a:lumMod val="90000"/>
          </a:schemeClr>
        </a:solidFill>
      </dgm:spPr>
    </dgm:pt>
    <dgm:pt modelId="{5F801151-E22D-4292-85FF-D3A2F9B7D85A}" type="pres">
      <dgm:prSet presAssocID="{343D5CBC-AE4A-49F1-92DA-1ABCF42E76F9}"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User"/>
        </a:ext>
      </dgm:extLst>
    </dgm:pt>
    <dgm:pt modelId="{2CC510C6-36BC-4E95-8F06-84458177F829}" type="pres">
      <dgm:prSet presAssocID="{343D5CBC-AE4A-49F1-92DA-1ABCF42E76F9}" presName="spaceRect" presStyleCnt="0"/>
      <dgm:spPr/>
    </dgm:pt>
    <dgm:pt modelId="{6C8112EE-FF20-4DED-A3DF-FD652FCB418D}" type="pres">
      <dgm:prSet presAssocID="{343D5CBC-AE4A-49F1-92DA-1ABCF42E76F9}" presName="parTx" presStyleLbl="revTx" presStyleIdx="6" presStyleCnt="7">
        <dgm:presLayoutVars>
          <dgm:chMax val="0"/>
          <dgm:chPref val="0"/>
        </dgm:presLayoutVars>
      </dgm:prSet>
      <dgm:spPr/>
    </dgm:pt>
  </dgm:ptLst>
  <dgm:cxnLst>
    <dgm:cxn modelId="{418C1D18-765C-48DC-AE74-15AC45CA632A}" srcId="{C116629B-8A28-4C87-A19E-6A58BEC68667}" destId="{2C5D8F58-9D7C-4483-8BBE-B7265D2BFDDA}" srcOrd="1" destOrd="0" parTransId="{7E805F38-CACC-4B2F-96C3-598F065EC52E}" sibTransId="{289D8D7C-0790-4EE3-9382-1D380DA5491F}"/>
    <dgm:cxn modelId="{DB63081A-4D62-4A40-8400-98730899B14E}" type="presOf" srcId="{C116629B-8A28-4C87-A19E-6A58BEC68667}" destId="{C01AB301-D9BE-4D89-8D5F-7541471E996F}" srcOrd="0" destOrd="0" presId="urn:microsoft.com/office/officeart/2018/2/layout/IconVerticalSolidList"/>
    <dgm:cxn modelId="{AC0FAC21-55FC-4530-BA93-2F4DBCFBD0E4}" srcId="{C116629B-8A28-4C87-A19E-6A58BEC68667}" destId="{59516BCD-B25D-45D1-B25E-61D7418C4C2B}" srcOrd="2" destOrd="0" parTransId="{7FB346D8-4EB8-4C5C-B191-C238070E938E}" sibTransId="{4154CCE4-FDEC-473B-A5E4-FC0C84A5E027}"/>
    <dgm:cxn modelId="{74375843-FBF1-4513-9A9F-A0C5FC234804}" type="presOf" srcId="{188FA69C-15F0-476A-844E-E4DF8F1E9A26}" destId="{65347737-0083-4E12-9F06-557D4B7A00B7}" srcOrd="0" destOrd="0" presId="urn:microsoft.com/office/officeart/2018/2/layout/IconVerticalSolidList"/>
    <dgm:cxn modelId="{5E82DF4A-0942-471E-8AE4-4A3218DF2ADB}" type="presOf" srcId="{DD39B67B-6D4A-4D72-BAC2-15C24A7F1E0F}" destId="{AEAD657A-FD58-4982-BC21-7A8747A564CE}" srcOrd="0" destOrd="0" presId="urn:microsoft.com/office/officeart/2018/2/layout/IconVerticalSolidList"/>
    <dgm:cxn modelId="{D9B0116F-C6D6-4E7A-A9B4-24979DC84E45}" type="presOf" srcId="{59516BCD-B25D-45D1-B25E-61D7418C4C2B}" destId="{9E31921B-D282-4DA3-9082-C89B3E0C1559}" srcOrd="0" destOrd="0" presId="urn:microsoft.com/office/officeart/2018/2/layout/IconVerticalSolidList"/>
    <dgm:cxn modelId="{7AD43884-D1D8-48D1-A2E4-7A7EA999E92B}" type="presOf" srcId="{904D6324-36C4-4729-8027-8DF42CD9C7C1}" destId="{469B82C4-F20F-44A6-A098-D3BBF85041A9}" srcOrd="0" destOrd="0" presId="urn:microsoft.com/office/officeart/2018/2/layout/IconVerticalSolidList"/>
    <dgm:cxn modelId="{7207748A-4FB8-4881-8EC6-A4C627211102}" srcId="{C116629B-8A28-4C87-A19E-6A58BEC68667}" destId="{EC4A80A3-E10B-4097-8034-4506165FF54F}" srcOrd="4" destOrd="0" parTransId="{C77C1F68-166E-457F-B9C0-BD8A4528E14A}" sibTransId="{C5492C0E-01D3-4434-81A9-4D1EDC0797A5}"/>
    <dgm:cxn modelId="{8FFCBD95-663C-4614-9CA7-7AF60426E748}" srcId="{C116629B-8A28-4C87-A19E-6A58BEC68667}" destId="{DD39B67B-6D4A-4D72-BAC2-15C24A7F1E0F}" srcOrd="0" destOrd="0" parTransId="{C240C08B-E973-4AD6-980B-3026B097D43D}" sibTransId="{69A9B823-B22D-4DE7-85D3-0A1203673705}"/>
    <dgm:cxn modelId="{0BA49CA4-9260-4DF8-BEE8-768F85336AE2}" srcId="{C116629B-8A28-4C87-A19E-6A58BEC68667}" destId="{343D5CBC-AE4A-49F1-92DA-1ABCF42E76F9}" srcOrd="6" destOrd="0" parTransId="{9E1EC1DB-5E5D-46AE-AFCD-51A35B5DD078}" sibTransId="{91DD2BED-20E3-40F1-A0CD-B93969C563E5}"/>
    <dgm:cxn modelId="{45304DC5-5220-447C-93D0-6A9598C15B65}" srcId="{C116629B-8A28-4C87-A19E-6A58BEC68667}" destId="{904D6324-36C4-4729-8027-8DF42CD9C7C1}" srcOrd="5" destOrd="0" parTransId="{69441C68-C2A1-42C5-9129-545D18FC11C2}" sibTransId="{27F0DC93-24E2-4C34-8C29-ABD73BB421A1}"/>
    <dgm:cxn modelId="{89898EEC-B839-4A7A-ADC0-6E6BC3199B4E}" type="presOf" srcId="{2C5D8F58-9D7C-4483-8BBE-B7265D2BFDDA}" destId="{8BC961EF-92FB-41A6-A851-231861C40DB8}" srcOrd="0" destOrd="0" presId="urn:microsoft.com/office/officeart/2018/2/layout/IconVerticalSolidList"/>
    <dgm:cxn modelId="{B90DFCF7-A1FE-4CC9-B53D-D3B6C9F15B04}" type="presOf" srcId="{343D5CBC-AE4A-49F1-92DA-1ABCF42E76F9}" destId="{6C8112EE-FF20-4DED-A3DF-FD652FCB418D}" srcOrd="0" destOrd="0" presId="urn:microsoft.com/office/officeart/2018/2/layout/IconVerticalSolidList"/>
    <dgm:cxn modelId="{2D9000FB-182E-41BB-BEF5-DBCF0A8F8B38}" srcId="{C116629B-8A28-4C87-A19E-6A58BEC68667}" destId="{188FA69C-15F0-476A-844E-E4DF8F1E9A26}" srcOrd="3" destOrd="0" parTransId="{DEB257C4-FC00-4604-B526-F4C9E66371B4}" sibTransId="{94D7F235-C3B6-4B11-8410-DE32BDFD6C37}"/>
    <dgm:cxn modelId="{7DEF78FE-9D4F-42C0-8636-AD22D476993F}" type="presOf" srcId="{EC4A80A3-E10B-4097-8034-4506165FF54F}" destId="{08F8727D-1C02-4D15-9114-F068E14EBD1F}" srcOrd="0" destOrd="0" presId="urn:microsoft.com/office/officeart/2018/2/layout/IconVerticalSolidList"/>
    <dgm:cxn modelId="{A332C86A-5FAE-48BB-ADC9-8739992ACD7E}" type="presParOf" srcId="{C01AB301-D9BE-4D89-8D5F-7541471E996F}" destId="{826D0CA3-AF46-4AE5-B045-3E45D1841B06}" srcOrd="0" destOrd="0" presId="urn:microsoft.com/office/officeart/2018/2/layout/IconVerticalSolidList"/>
    <dgm:cxn modelId="{AAE16B2D-1640-4F86-8513-3012C1C5A92E}" type="presParOf" srcId="{826D0CA3-AF46-4AE5-B045-3E45D1841B06}" destId="{644CD803-E670-422D-AC92-3F4CE01D908B}" srcOrd="0" destOrd="0" presId="urn:microsoft.com/office/officeart/2018/2/layout/IconVerticalSolidList"/>
    <dgm:cxn modelId="{21334E50-9489-42F0-8FFF-E431328E12A3}" type="presParOf" srcId="{826D0CA3-AF46-4AE5-B045-3E45D1841B06}" destId="{7061E94B-3F87-425C-BCA8-E843B0BEF537}" srcOrd="1" destOrd="0" presId="urn:microsoft.com/office/officeart/2018/2/layout/IconVerticalSolidList"/>
    <dgm:cxn modelId="{8CDE84E2-303A-4DD5-92E2-9757A8569686}" type="presParOf" srcId="{826D0CA3-AF46-4AE5-B045-3E45D1841B06}" destId="{4FC47EDE-D64C-4968-83FA-CF6CB7712297}" srcOrd="2" destOrd="0" presId="urn:microsoft.com/office/officeart/2018/2/layout/IconVerticalSolidList"/>
    <dgm:cxn modelId="{0323A9D8-4760-44D1-B36E-D3C29A4B6654}" type="presParOf" srcId="{826D0CA3-AF46-4AE5-B045-3E45D1841B06}" destId="{AEAD657A-FD58-4982-BC21-7A8747A564CE}" srcOrd="3" destOrd="0" presId="urn:microsoft.com/office/officeart/2018/2/layout/IconVerticalSolidList"/>
    <dgm:cxn modelId="{18BBBF69-916A-4154-9680-B237BD565BE0}" type="presParOf" srcId="{C01AB301-D9BE-4D89-8D5F-7541471E996F}" destId="{844DA783-AC6E-4A52-A89F-C85072998E07}" srcOrd="1" destOrd="0" presId="urn:microsoft.com/office/officeart/2018/2/layout/IconVerticalSolidList"/>
    <dgm:cxn modelId="{655B7EC8-8101-4927-9F92-9538A26EA64B}" type="presParOf" srcId="{C01AB301-D9BE-4D89-8D5F-7541471E996F}" destId="{DF7B3DF4-7C69-4298-A399-9316F8668D3D}" srcOrd="2" destOrd="0" presId="urn:microsoft.com/office/officeart/2018/2/layout/IconVerticalSolidList"/>
    <dgm:cxn modelId="{240A0B2E-DE63-4D9A-ADDA-3ACA905D23C2}" type="presParOf" srcId="{DF7B3DF4-7C69-4298-A399-9316F8668D3D}" destId="{EC883921-3F25-43FF-B577-68A55D078616}" srcOrd="0" destOrd="0" presId="urn:microsoft.com/office/officeart/2018/2/layout/IconVerticalSolidList"/>
    <dgm:cxn modelId="{574CAABA-699C-42A2-900B-9F17191A047C}" type="presParOf" srcId="{DF7B3DF4-7C69-4298-A399-9316F8668D3D}" destId="{B77949D6-41E7-4138-B34A-57EEC8FD4F37}" srcOrd="1" destOrd="0" presId="urn:microsoft.com/office/officeart/2018/2/layout/IconVerticalSolidList"/>
    <dgm:cxn modelId="{88DDBA3F-B23D-4D6D-9037-4AD05EB99802}" type="presParOf" srcId="{DF7B3DF4-7C69-4298-A399-9316F8668D3D}" destId="{177AA31E-0CB4-4BD0-8C78-7BF022756F8D}" srcOrd="2" destOrd="0" presId="urn:microsoft.com/office/officeart/2018/2/layout/IconVerticalSolidList"/>
    <dgm:cxn modelId="{3B4BC14C-D63C-4D8A-91B2-F26AAEF97EEB}" type="presParOf" srcId="{DF7B3DF4-7C69-4298-A399-9316F8668D3D}" destId="{8BC961EF-92FB-41A6-A851-231861C40DB8}" srcOrd="3" destOrd="0" presId="urn:microsoft.com/office/officeart/2018/2/layout/IconVerticalSolidList"/>
    <dgm:cxn modelId="{E34971FE-B3AC-487B-9E63-C32D256556EF}" type="presParOf" srcId="{C01AB301-D9BE-4D89-8D5F-7541471E996F}" destId="{864179D8-515B-4190-839B-3391DACE59CB}" srcOrd="3" destOrd="0" presId="urn:microsoft.com/office/officeart/2018/2/layout/IconVerticalSolidList"/>
    <dgm:cxn modelId="{8FC7B112-EBD5-49EE-BDDE-8BA4DC211355}" type="presParOf" srcId="{C01AB301-D9BE-4D89-8D5F-7541471E996F}" destId="{3A98784D-B4AA-409F-8CF6-01FD3118682F}" srcOrd="4" destOrd="0" presId="urn:microsoft.com/office/officeart/2018/2/layout/IconVerticalSolidList"/>
    <dgm:cxn modelId="{9B8CFFDD-8052-4205-AD36-E298A5E8991A}" type="presParOf" srcId="{3A98784D-B4AA-409F-8CF6-01FD3118682F}" destId="{B8FE71D0-03F4-4873-ACDC-20C431396077}" srcOrd="0" destOrd="0" presId="urn:microsoft.com/office/officeart/2018/2/layout/IconVerticalSolidList"/>
    <dgm:cxn modelId="{99B72B9A-0B53-4050-AE78-5FEEF18DAD22}" type="presParOf" srcId="{3A98784D-B4AA-409F-8CF6-01FD3118682F}" destId="{A2EA02B8-A790-4193-A03F-4093E8AD6E81}" srcOrd="1" destOrd="0" presId="urn:microsoft.com/office/officeart/2018/2/layout/IconVerticalSolidList"/>
    <dgm:cxn modelId="{FF75191C-3CA6-4EEF-94BE-8A0A71074EC7}" type="presParOf" srcId="{3A98784D-B4AA-409F-8CF6-01FD3118682F}" destId="{E834360A-EA84-4162-A55E-2F85213407A7}" srcOrd="2" destOrd="0" presId="urn:microsoft.com/office/officeart/2018/2/layout/IconVerticalSolidList"/>
    <dgm:cxn modelId="{98470260-56BE-4C95-A6AD-350D4EBC935A}" type="presParOf" srcId="{3A98784D-B4AA-409F-8CF6-01FD3118682F}" destId="{9E31921B-D282-4DA3-9082-C89B3E0C1559}" srcOrd="3" destOrd="0" presId="urn:microsoft.com/office/officeart/2018/2/layout/IconVerticalSolidList"/>
    <dgm:cxn modelId="{BC0F7076-6550-4D1E-812B-26F380A3DA9B}" type="presParOf" srcId="{C01AB301-D9BE-4D89-8D5F-7541471E996F}" destId="{1DA09FBB-0FA3-4265-B8E9-49ED322B32DB}" srcOrd="5" destOrd="0" presId="urn:microsoft.com/office/officeart/2018/2/layout/IconVerticalSolidList"/>
    <dgm:cxn modelId="{5EB5A97C-1280-4D19-B8A7-4544E26BE549}" type="presParOf" srcId="{C01AB301-D9BE-4D89-8D5F-7541471E996F}" destId="{8E57E14C-3123-4940-A90D-0C3AD5E08C18}" srcOrd="6" destOrd="0" presId="urn:microsoft.com/office/officeart/2018/2/layout/IconVerticalSolidList"/>
    <dgm:cxn modelId="{F1279911-6792-48BC-83FB-10DE20F08810}" type="presParOf" srcId="{8E57E14C-3123-4940-A90D-0C3AD5E08C18}" destId="{2C5D6A83-7466-48D7-A75C-59EBD638EC20}" srcOrd="0" destOrd="0" presId="urn:microsoft.com/office/officeart/2018/2/layout/IconVerticalSolidList"/>
    <dgm:cxn modelId="{32FECB17-B2CD-40F1-8907-7D85E8EDE5C1}" type="presParOf" srcId="{8E57E14C-3123-4940-A90D-0C3AD5E08C18}" destId="{76238417-575C-4AFA-B48D-F45901762FE9}" srcOrd="1" destOrd="0" presId="urn:microsoft.com/office/officeart/2018/2/layout/IconVerticalSolidList"/>
    <dgm:cxn modelId="{B166941B-1415-4B22-AE8D-7BAA056B78C8}" type="presParOf" srcId="{8E57E14C-3123-4940-A90D-0C3AD5E08C18}" destId="{BC2E603D-72D6-4BD3-B877-D15462BD13A7}" srcOrd="2" destOrd="0" presId="urn:microsoft.com/office/officeart/2018/2/layout/IconVerticalSolidList"/>
    <dgm:cxn modelId="{B2C8837C-5B4A-4294-B8E4-4E44CDD8FC03}" type="presParOf" srcId="{8E57E14C-3123-4940-A90D-0C3AD5E08C18}" destId="{65347737-0083-4E12-9F06-557D4B7A00B7}" srcOrd="3" destOrd="0" presId="urn:microsoft.com/office/officeart/2018/2/layout/IconVerticalSolidList"/>
    <dgm:cxn modelId="{C639C2F9-4D02-46E2-B00B-A1AE424AE8B8}" type="presParOf" srcId="{C01AB301-D9BE-4D89-8D5F-7541471E996F}" destId="{B8179F30-45B9-49AD-98FE-DDB0EE1A949D}" srcOrd="7" destOrd="0" presId="urn:microsoft.com/office/officeart/2018/2/layout/IconVerticalSolidList"/>
    <dgm:cxn modelId="{5E63E449-294A-4C0E-8EEC-C163482A24F9}" type="presParOf" srcId="{C01AB301-D9BE-4D89-8D5F-7541471E996F}" destId="{BA27EF32-DD94-4EBD-8D21-4BDA242DFE2E}" srcOrd="8" destOrd="0" presId="urn:microsoft.com/office/officeart/2018/2/layout/IconVerticalSolidList"/>
    <dgm:cxn modelId="{8BE21CDF-CD29-4A03-9BD2-66B2BEFA0165}" type="presParOf" srcId="{BA27EF32-DD94-4EBD-8D21-4BDA242DFE2E}" destId="{9B8511F6-2D2C-4B9B-8066-2D13383A2086}" srcOrd="0" destOrd="0" presId="urn:microsoft.com/office/officeart/2018/2/layout/IconVerticalSolidList"/>
    <dgm:cxn modelId="{20B5FDEF-B8B0-45EA-9695-70E943FAF157}" type="presParOf" srcId="{BA27EF32-DD94-4EBD-8D21-4BDA242DFE2E}" destId="{D5B8CDD9-90F8-4105-B0C4-5EEAEDE8C459}" srcOrd="1" destOrd="0" presId="urn:microsoft.com/office/officeart/2018/2/layout/IconVerticalSolidList"/>
    <dgm:cxn modelId="{D7C9FD62-3C0B-4DE0-928B-1A7EE40AB3FC}" type="presParOf" srcId="{BA27EF32-DD94-4EBD-8D21-4BDA242DFE2E}" destId="{52C45157-9665-429D-B453-7CF19163DF94}" srcOrd="2" destOrd="0" presId="urn:microsoft.com/office/officeart/2018/2/layout/IconVerticalSolidList"/>
    <dgm:cxn modelId="{67649B11-9BF5-4C24-B773-5E30313EEF90}" type="presParOf" srcId="{BA27EF32-DD94-4EBD-8D21-4BDA242DFE2E}" destId="{08F8727D-1C02-4D15-9114-F068E14EBD1F}" srcOrd="3" destOrd="0" presId="urn:microsoft.com/office/officeart/2018/2/layout/IconVerticalSolidList"/>
    <dgm:cxn modelId="{365D1122-369F-41CC-A947-6FDBBE323BC2}" type="presParOf" srcId="{C01AB301-D9BE-4D89-8D5F-7541471E996F}" destId="{81623C92-AC01-4157-8423-B268C155323C}" srcOrd="9" destOrd="0" presId="urn:microsoft.com/office/officeart/2018/2/layout/IconVerticalSolidList"/>
    <dgm:cxn modelId="{A0F97552-183F-4A39-BEB8-527D12E264B1}" type="presParOf" srcId="{C01AB301-D9BE-4D89-8D5F-7541471E996F}" destId="{B37B48F3-0065-4D68-9E00-11E01AC38DAB}" srcOrd="10" destOrd="0" presId="urn:microsoft.com/office/officeart/2018/2/layout/IconVerticalSolidList"/>
    <dgm:cxn modelId="{2FE112AC-E7DE-4DC9-8650-9667025EF6B6}" type="presParOf" srcId="{B37B48F3-0065-4D68-9E00-11E01AC38DAB}" destId="{BE923C95-ECF1-423B-A35D-A6EB1F032595}" srcOrd="0" destOrd="0" presId="urn:microsoft.com/office/officeart/2018/2/layout/IconVerticalSolidList"/>
    <dgm:cxn modelId="{6FEADBF1-E88F-497D-B67D-D893EBA2EA01}" type="presParOf" srcId="{B37B48F3-0065-4D68-9E00-11E01AC38DAB}" destId="{C9853683-0731-4D81-952D-23957F2D318A}" srcOrd="1" destOrd="0" presId="urn:microsoft.com/office/officeart/2018/2/layout/IconVerticalSolidList"/>
    <dgm:cxn modelId="{01154A90-ED2D-4C83-A961-9B095869FC88}" type="presParOf" srcId="{B37B48F3-0065-4D68-9E00-11E01AC38DAB}" destId="{05E2C8A7-A65D-4064-BF29-EAC66C483A5F}" srcOrd="2" destOrd="0" presId="urn:microsoft.com/office/officeart/2018/2/layout/IconVerticalSolidList"/>
    <dgm:cxn modelId="{ECC3A4DE-6820-4945-A6B0-70685244C76D}" type="presParOf" srcId="{B37B48F3-0065-4D68-9E00-11E01AC38DAB}" destId="{469B82C4-F20F-44A6-A098-D3BBF85041A9}" srcOrd="3" destOrd="0" presId="urn:microsoft.com/office/officeart/2018/2/layout/IconVerticalSolidList"/>
    <dgm:cxn modelId="{401BB8F8-99B3-456A-ADF8-82CA241F0431}" type="presParOf" srcId="{C01AB301-D9BE-4D89-8D5F-7541471E996F}" destId="{3DDC7D1D-CC44-4426-99E6-DDDB3A157E74}" srcOrd="11" destOrd="0" presId="urn:microsoft.com/office/officeart/2018/2/layout/IconVerticalSolidList"/>
    <dgm:cxn modelId="{05406C0F-4FE9-4E88-AF08-83088433D9ED}" type="presParOf" srcId="{C01AB301-D9BE-4D89-8D5F-7541471E996F}" destId="{87B91766-271E-4B8D-B3BE-9120C4B73827}" srcOrd="12" destOrd="0" presId="urn:microsoft.com/office/officeart/2018/2/layout/IconVerticalSolidList"/>
    <dgm:cxn modelId="{FD8DBA73-7FCB-4B81-8154-0EE59081905F}" type="presParOf" srcId="{87B91766-271E-4B8D-B3BE-9120C4B73827}" destId="{393E5938-6D0B-4204-B255-B8DDB3BF63FF}" srcOrd="0" destOrd="0" presId="urn:microsoft.com/office/officeart/2018/2/layout/IconVerticalSolidList"/>
    <dgm:cxn modelId="{43B67F7D-E04B-4597-9292-3DDDE90734D0}" type="presParOf" srcId="{87B91766-271E-4B8D-B3BE-9120C4B73827}" destId="{5F801151-E22D-4292-85FF-D3A2F9B7D85A}" srcOrd="1" destOrd="0" presId="urn:microsoft.com/office/officeart/2018/2/layout/IconVerticalSolidList"/>
    <dgm:cxn modelId="{5CB41C27-CC73-49E5-BDE5-646202A74569}" type="presParOf" srcId="{87B91766-271E-4B8D-B3BE-9120C4B73827}" destId="{2CC510C6-36BC-4E95-8F06-84458177F829}" srcOrd="2" destOrd="0" presId="urn:microsoft.com/office/officeart/2018/2/layout/IconVerticalSolidList"/>
    <dgm:cxn modelId="{8C3A0BDD-EB11-4448-8480-14DB018160CE}" type="presParOf" srcId="{87B91766-271E-4B8D-B3BE-9120C4B73827}" destId="{6C8112EE-FF20-4DED-A3DF-FD652FCB418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490B87-A0E3-48CE-AA99-B8FFC6919C7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D46FC8C-5CC7-4907-AC89-5CBC84F5AB70}">
      <dgm:prSet/>
      <dgm:spPr/>
      <dgm:t>
        <a:bodyPr/>
        <a:lstStyle/>
        <a:p>
          <a:pPr>
            <a:lnSpc>
              <a:spcPct val="100000"/>
            </a:lnSpc>
          </a:pPr>
          <a:r>
            <a:rPr lang="en-US" dirty="0">
              <a:latin typeface="Roboto" panose="02000000000000000000" pitchFamily="2" charset="0"/>
              <a:ea typeface="Roboto" panose="02000000000000000000" pitchFamily="2" charset="0"/>
            </a:rPr>
            <a:t>Specialized Expertise</a:t>
          </a:r>
        </a:p>
      </dgm:t>
    </dgm:pt>
    <dgm:pt modelId="{C78A9A81-1B37-439E-B32A-A04CBAE8324C}" type="parTrans" cxnId="{B69CAF2A-C4F9-43FE-AAB3-CBD440A2053D}">
      <dgm:prSet/>
      <dgm:spPr/>
      <dgm:t>
        <a:bodyPr/>
        <a:lstStyle/>
        <a:p>
          <a:endParaRPr lang="en-US"/>
        </a:p>
      </dgm:t>
    </dgm:pt>
    <dgm:pt modelId="{026DC46D-E58F-46EC-BFAF-15E91AC8608D}" type="sibTrans" cxnId="{B69CAF2A-C4F9-43FE-AAB3-CBD440A2053D}">
      <dgm:prSet/>
      <dgm:spPr/>
      <dgm:t>
        <a:bodyPr/>
        <a:lstStyle/>
        <a:p>
          <a:pPr>
            <a:lnSpc>
              <a:spcPct val="100000"/>
            </a:lnSpc>
          </a:pPr>
          <a:endParaRPr lang="en-US"/>
        </a:p>
      </dgm:t>
    </dgm:pt>
    <dgm:pt modelId="{AC8327B9-6B9F-40F2-BDC8-5C7C651E4414}">
      <dgm:prSet/>
      <dgm:spPr/>
      <dgm:t>
        <a:bodyPr/>
        <a:lstStyle/>
        <a:p>
          <a:pPr>
            <a:lnSpc>
              <a:spcPct val="100000"/>
            </a:lnSpc>
          </a:pPr>
          <a:r>
            <a:rPr lang="en-US" dirty="0">
              <a:latin typeface="Roboto" panose="02000000000000000000" pitchFamily="2" charset="0"/>
              <a:ea typeface="Roboto" panose="02000000000000000000" pitchFamily="2" charset="0"/>
            </a:rPr>
            <a:t>Explore our diverse range of niche service categories, from cutting-edge software development to specialized creative services.</a:t>
          </a:r>
        </a:p>
      </dgm:t>
    </dgm:pt>
    <dgm:pt modelId="{91174D7D-3A7E-471D-8F4B-FB952562E061}" type="parTrans" cxnId="{3635F5AC-9247-4ACF-8EBC-8C526FD597AC}">
      <dgm:prSet/>
      <dgm:spPr/>
      <dgm:t>
        <a:bodyPr/>
        <a:lstStyle/>
        <a:p>
          <a:endParaRPr lang="en-US"/>
        </a:p>
      </dgm:t>
    </dgm:pt>
    <dgm:pt modelId="{236863D4-8636-4839-AE35-3B73041C2928}" type="sibTrans" cxnId="{3635F5AC-9247-4ACF-8EBC-8C526FD597AC}">
      <dgm:prSet/>
      <dgm:spPr/>
      <dgm:t>
        <a:bodyPr/>
        <a:lstStyle/>
        <a:p>
          <a:pPr>
            <a:lnSpc>
              <a:spcPct val="100000"/>
            </a:lnSpc>
          </a:pPr>
          <a:endParaRPr lang="en-US"/>
        </a:p>
      </dgm:t>
    </dgm:pt>
    <dgm:pt modelId="{C3977C6E-D476-42B8-A1B3-6C5CB846B1C0}">
      <dgm:prSet/>
      <dgm:spPr/>
      <dgm:t>
        <a:bodyPr/>
        <a:lstStyle/>
        <a:p>
          <a:endParaRPr lang="en-US"/>
        </a:p>
      </dgm:t>
    </dgm:pt>
    <dgm:pt modelId="{E30E75EB-7C5A-401F-AF9A-EE43217521ED}" type="parTrans" cxnId="{F48F6349-04D3-4C6C-A1E0-04D4E0339749}">
      <dgm:prSet/>
      <dgm:spPr/>
      <dgm:t>
        <a:bodyPr/>
        <a:lstStyle/>
        <a:p>
          <a:endParaRPr lang="en-US"/>
        </a:p>
      </dgm:t>
    </dgm:pt>
    <dgm:pt modelId="{E03A6868-B035-43A4-9F99-6D413E2AFDF7}" type="sibTrans" cxnId="{F48F6349-04D3-4C6C-A1E0-04D4E0339749}">
      <dgm:prSet/>
      <dgm:spPr/>
      <dgm:t>
        <a:bodyPr/>
        <a:lstStyle/>
        <a:p>
          <a:endParaRPr lang="en-US"/>
        </a:p>
      </dgm:t>
    </dgm:pt>
    <dgm:pt modelId="{5E3C8550-AE75-4A69-9FFD-6B8A486AABC9}">
      <dgm:prSet/>
      <dgm:spPr/>
      <dgm:t>
        <a:bodyPr/>
        <a:lstStyle/>
        <a:p>
          <a:pPr>
            <a:lnSpc>
              <a:spcPct val="100000"/>
            </a:lnSpc>
          </a:pPr>
          <a:r>
            <a:rPr lang="en-US" dirty="0">
              <a:latin typeface="Roboto" panose="02000000000000000000" pitchFamily="2" charset="0"/>
              <a:ea typeface="Roboto" panose="02000000000000000000" pitchFamily="2" charset="0"/>
            </a:rPr>
            <a:t>Our platform matches you with the most qualified freelancers for your unique business requirements, ensuring a perfect fit.</a:t>
          </a:r>
        </a:p>
      </dgm:t>
    </dgm:pt>
    <dgm:pt modelId="{8D8B1187-EF0F-400B-856E-546043D11C95}" type="parTrans" cxnId="{CF1D66EF-EB49-4E4F-AFEF-D9160F67CB66}">
      <dgm:prSet/>
      <dgm:spPr/>
      <dgm:t>
        <a:bodyPr/>
        <a:lstStyle/>
        <a:p>
          <a:endParaRPr lang="en-US"/>
        </a:p>
      </dgm:t>
    </dgm:pt>
    <dgm:pt modelId="{A62F3A59-F6A1-4313-932E-29C8C1832853}" type="sibTrans" cxnId="{CF1D66EF-EB49-4E4F-AFEF-D9160F67CB66}">
      <dgm:prSet/>
      <dgm:spPr/>
      <dgm:t>
        <a:bodyPr/>
        <a:lstStyle/>
        <a:p>
          <a:pPr>
            <a:lnSpc>
              <a:spcPct val="100000"/>
            </a:lnSpc>
          </a:pPr>
          <a:endParaRPr lang="en-US"/>
        </a:p>
      </dgm:t>
    </dgm:pt>
    <dgm:pt modelId="{D5811AFA-B4DD-481C-8406-5B1BB179C788}">
      <dgm:prSet/>
      <dgm:spPr/>
      <dgm:t>
        <a:bodyPr/>
        <a:lstStyle/>
        <a:p>
          <a:endParaRPr lang="en-US"/>
        </a:p>
      </dgm:t>
    </dgm:pt>
    <dgm:pt modelId="{0D910E98-8681-4D12-A613-0AAF46A1DE23}" type="parTrans" cxnId="{F66D8A8D-4014-4FF1-8C45-B45505B753DB}">
      <dgm:prSet/>
      <dgm:spPr/>
      <dgm:t>
        <a:bodyPr/>
        <a:lstStyle/>
        <a:p>
          <a:endParaRPr lang="en-US"/>
        </a:p>
      </dgm:t>
    </dgm:pt>
    <dgm:pt modelId="{5FA31325-9545-4529-AAED-F927CF5E2538}" type="sibTrans" cxnId="{F66D8A8D-4014-4FF1-8C45-B45505B753DB}">
      <dgm:prSet/>
      <dgm:spPr/>
      <dgm:t>
        <a:bodyPr/>
        <a:lstStyle/>
        <a:p>
          <a:endParaRPr lang="en-US"/>
        </a:p>
      </dgm:t>
    </dgm:pt>
    <dgm:pt modelId="{84CB8565-F0F5-4280-8941-087C98E2D27F}">
      <dgm:prSet/>
      <dgm:spPr/>
      <dgm:t>
        <a:bodyPr/>
        <a:lstStyle/>
        <a:p>
          <a:pPr>
            <a:lnSpc>
              <a:spcPct val="100000"/>
            </a:lnSpc>
          </a:pPr>
          <a:r>
            <a:rPr lang="en-US" dirty="0">
              <a:latin typeface="Roboto" panose="02000000000000000000" pitchFamily="2" charset="0"/>
              <a:ea typeface="Roboto" panose="02000000000000000000" pitchFamily="2" charset="0"/>
            </a:rPr>
            <a:t>Effortlessly browse, hire, and manage specialized talent through our intuitive and user-friendly interface.</a:t>
          </a:r>
        </a:p>
      </dgm:t>
    </dgm:pt>
    <dgm:pt modelId="{7386895F-D808-44BE-A82D-5BA64212D8EA}" type="parTrans" cxnId="{0A9812B5-A42B-411D-9D12-239684076371}">
      <dgm:prSet/>
      <dgm:spPr/>
      <dgm:t>
        <a:bodyPr/>
        <a:lstStyle/>
        <a:p>
          <a:endParaRPr lang="en-US"/>
        </a:p>
      </dgm:t>
    </dgm:pt>
    <dgm:pt modelId="{638CD4ED-CD66-4A59-9707-1EFDD52FC498}" type="sibTrans" cxnId="{0A9812B5-A42B-411D-9D12-239684076371}">
      <dgm:prSet/>
      <dgm:spPr/>
      <dgm:t>
        <a:bodyPr/>
        <a:lstStyle/>
        <a:p>
          <a:endParaRPr lang="en-US"/>
        </a:p>
      </dgm:t>
    </dgm:pt>
    <dgm:pt modelId="{8DFB761D-7AD6-424C-90F7-3A3AC0FF1A24}" type="pres">
      <dgm:prSet presAssocID="{E2490B87-A0E3-48CE-AA99-B8FFC6919C7F}" presName="root" presStyleCnt="0">
        <dgm:presLayoutVars>
          <dgm:dir/>
          <dgm:resizeHandles val="exact"/>
        </dgm:presLayoutVars>
      </dgm:prSet>
      <dgm:spPr/>
    </dgm:pt>
    <dgm:pt modelId="{C4CD6999-47E7-414A-8EF6-7DBE77097EE0}" type="pres">
      <dgm:prSet presAssocID="{E2490B87-A0E3-48CE-AA99-B8FFC6919C7F}" presName="container" presStyleCnt="0">
        <dgm:presLayoutVars>
          <dgm:dir/>
          <dgm:resizeHandles val="exact"/>
        </dgm:presLayoutVars>
      </dgm:prSet>
      <dgm:spPr/>
    </dgm:pt>
    <dgm:pt modelId="{893E5835-0AE9-4E47-A9F0-DB20FAA6411A}" type="pres">
      <dgm:prSet presAssocID="{1D46FC8C-5CC7-4907-AC89-5CBC84F5AB70}" presName="compNode" presStyleCnt="0"/>
      <dgm:spPr/>
    </dgm:pt>
    <dgm:pt modelId="{7FED19DA-5DF4-427C-AC94-D3E2AD9A020B}" type="pres">
      <dgm:prSet presAssocID="{1D46FC8C-5CC7-4907-AC89-5CBC84F5AB70}" presName="iconBgRect" presStyleLbl="bgShp" presStyleIdx="0" presStyleCnt="4"/>
      <dgm:spPr>
        <a:solidFill>
          <a:schemeClr val="bg1">
            <a:lumMod val="95000"/>
          </a:schemeClr>
        </a:solidFill>
        <a:ln>
          <a:solidFill>
            <a:schemeClr val="bg2">
              <a:lumMod val="90000"/>
            </a:schemeClr>
          </a:solidFill>
        </a:ln>
      </dgm:spPr>
    </dgm:pt>
    <dgm:pt modelId="{097D999C-4DE2-4DAF-9B59-FA2222BDED37}" type="pres">
      <dgm:prSet presAssocID="{1D46FC8C-5CC7-4907-AC89-5CBC84F5AB7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FF09262F-7036-4284-A9E9-160C5FA30951}" type="pres">
      <dgm:prSet presAssocID="{1D46FC8C-5CC7-4907-AC89-5CBC84F5AB70}" presName="spaceRect" presStyleCnt="0"/>
      <dgm:spPr/>
    </dgm:pt>
    <dgm:pt modelId="{7E07CED7-69C4-4F89-93CA-B62AF4A54AFB}" type="pres">
      <dgm:prSet presAssocID="{1D46FC8C-5CC7-4907-AC89-5CBC84F5AB70}" presName="textRect" presStyleLbl="revTx" presStyleIdx="0" presStyleCnt="4">
        <dgm:presLayoutVars>
          <dgm:chMax val="1"/>
          <dgm:chPref val="1"/>
        </dgm:presLayoutVars>
      </dgm:prSet>
      <dgm:spPr/>
    </dgm:pt>
    <dgm:pt modelId="{8A7C8C22-A7A6-4B78-9A0D-C2A573A3AA50}" type="pres">
      <dgm:prSet presAssocID="{026DC46D-E58F-46EC-BFAF-15E91AC8608D}" presName="sibTrans" presStyleLbl="sibTrans2D1" presStyleIdx="0" presStyleCnt="0"/>
      <dgm:spPr/>
    </dgm:pt>
    <dgm:pt modelId="{45F37E28-2209-4138-B326-8D6F646DE675}" type="pres">
      <dgm:prSet presAssocID="{AC8327B9-6B9F-40F2-BDC8-5C7C651E4414}" presName="compNode" presStyleCnt="0"/>
      <dgm:spPr/>
    </dgm:pt>
    <dgm:pt modelId="{9C8FD318-866A-4FBD-A172-DE2F2DC9E163}" type="pres">
      <dgm:prSet presAssocID="{AC8327B9-6B9F-40F2-BDC8-5C7C651E4414}" presName="iconBgRect" presStyleLbl="bgShp" presStyleIdx="1" presStyleCnt="4"/>
      <dgm:spPr>
        <a:solidFill>
          <a:schemeClr val="bg1">
            <a:lumMod val="95000"/>
          </a:schemeClr>
        </a:solidFill>
      </dgm:spPr>
    </dgm:pt>
    <dgm:pt modelId="{3CB44753-0E73-4CF0-A952-D483DA7888E6}" type="pres">
      <dgm:prSet presAssocID="{AC8327B9-6B9F-40F2-BDC8-5C7C651E441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search"/>
        </a:ext>
      </dgm:extLst>
    </dgm:pt>
    <dgm:pt modelId="{B56DE7E3-4D08-4292-8FFF-3758C7D3FEA1}" type="pres">
      <dgm:prSet presAssocID="{AC8327B9-6B9F-40F2-BDC8-5C7C651E4414}" presName="spaceRect" presStyleCnt="0"/>
      <dgm:spPr/>
    </dgm:pt>
    <dgm:pt modelId="{38C4D337-6C41-4B22-A1CB-6EDC6D0D0D7D}" type="pres">
      <dgm:prSet presAssocID="{AC8327B9-6B9F-40F2-BDC8-5C7C651E4414}" presName="textRect" presStyleLbl="revTx" presStyleIdx="1" presStyleCnt="4">
        <dgm:presLayoutVars>
          <dgm:chMax val="1"/>
          <dgm:chPref val="1"/>
        </dgm:presLayoutVars>
      </dgm:prSet>
      <dgm:spPr/>
    </dgm:pt>
    <dgm:pt modelId="{81C76801-FB64-45BB-886B-874ABDD2644C}" type="pres">
      <dgm:prSet presAssocID="{236863D4-8636-4839-AE35-3B73041C2928}" presName="sibTrans" presStyleLbl="sibTrans2D1" presStyleIdx="0" presStyleCnt="0"/>
      <dgm:spPr/>
    </dgm:pt>
    <dgm:pt modelId="{DEE10761-8BF3-4C61-800F-3611507C555D}" type="pres">
      <dgm:prSet presAssocID="{5E3C8550-AE75-4A69-9FFD-6B8A486AABC9}" presName="compNode" presStyleCnt="0"/>
      <dgm:spPr/>
    </dgm:pt>
    <dgm:pt modelId="{79E518DB-AE90-4167-B007-945BADBB1810}" type="pres">
      <dgm:prSet presAssocID="{5E3C8550-AE75-4A69-9FFD-6B8A486AABC9}" presName="iconBgRect" presStyleLbl="bgShp" presStyleIdx="2" presStyleCnt="4"/>
      <dgm:spPr>
        <a:solidFill>
          <a:schemeClr val="bg1">
            <a:lumMod val="95000"/>
          </a:schemeClr>
        </a:solidFill>
      </dgm:spPr>
    </dgm:pt>
    <dgm:pt modelId="{E68E578B-490D-439B-B71A-0F91734AF005}" type="pres">
      <dgm:prSet presAssocID="{5E3C8550-AE75-4A69-9FFD-6B8A486AAB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F7E8696F-192E-43FD-BC22-4C40782C0DF3}" type="pres">
      <dgm:prSet presAssocID="{5E3C8550-AE75-4A69-9FFD-6B8A486AABC9}" presName="spaceRect" presStyleCnt="0"/>
      <dgm:spPr/>
    </dgm:pt>
    <dgm:pt modelId="{04B7885C-C833-49B3-AA14-1B13CC131FEB}" type="pres">
      <dgm:prSet presAssocID="{5E3C8550-AE75-4A69-9FFD-6B8A486AABC9}" presName="textRect" presStyleLbl="revTx" presStyleIdx="2" presStyleCnt="4">
        <dgm:presLayoutVars>
          <dgm:chMax val="1"/>
          <dgm:chPref val="1"/>
        </dgm:presLayoutVars>
      </dgm:prSet>
      <dgm:spPr/>
    </dgm:pt>
    <dgm:pt modelId="{5193A205-5EE7-4C05-A02B-B422AD9FB5F6}" type="pres">
      <dgm:prSet presAssocID="{A62F3A59-F6A1-4313-932E-29C8C1832853}" presName="sibTrans" presStyleLbl="sibTrans2D1" presStyleIdx="0" presStyleCnt="0"/>
      <dgm:spPr/>
    </dgm:pt>
    <dgm:pt modelId="{84354D8E-26FA-4092-87D8-D8DF168A6075}" type="pres">
      <dgm:prSet presAssocID="{84CB8565-F0F5-4280-8941-087C98E2D27F}" presName="compNode" presStyleCnt="0"/>
      <dgm:spPr/>
    </dgm:pt>
    <dgm:pt modelId="{38197B01-04CA-4F62-A33E-36230DB761AA}" type="pres">
      <dgm:prSet presAssocID="{84CB8565-F0F5-4280-8941-087C98E2D27F}" presName="iconBgRect" presStyleLbl="bgShp" presStyleIdx="3" presStyleCnt="4"/>
      <dgm:spPr>
        <a:solidFill>
          <a:schemeClr val="bg1">
            <a:lumMod val="95000"/>
          </a:schemeClr>
        </a:solidFill>
      </dgm:spPr>
    </dgm:pt>
    <dgm:pt modelId="{A02AA5A6-2F9F-48EC-B98B-71787FD88B50}" type="pres">
      <dgm:prSet presAssocID="{84CB8565-F0F5-4280-8941-087C98E2D27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mployee Badge"/>
        </a:ext>
      </dgm:extLst>
    </dgm:pt>
    <dgm:pt modelId="{589FEB78-F4B3-45D2-B341-6DB822F224BC}" type="pres">
      <dgm:prSet presAssocID="{84CB8565-F0F5-4280-8941-087C98E2D27F}" presName="spaceRect" presStyleCnt="0"/>
      <dgm:spPr/>
    </dgm:pt>
    <dgm:pt modelId="{7985901F-A5A9-4B19-8333-0AFBE102585B}" type="pres">
      <dgm:prSet presAssocID="{84CB8565-F0F5-4280-8941-087C98E2D27F}" presName="textRect" presStyleLbl="revTx" presStyleIdx="3" presStyleCnt="4">
        <dgm:presLayoutVars>
          <dgm:chMax val="1"/>
          <dgm:chPref val="1"/>
        </dgm:presLayoutVars>
      </dgm:prSet>
      <dgm:spPr/>
    </dgm:pt>
  </dgm:ptLst>
  <dgm:cxnLst>
    <dgm:cxn modelId="{B486CA02-2E71-4393-A2B3-D680704B3DEB}" type="presOf" srcId="{236863D4-8636-4839-AE35-3B73041C2928}" destId="{81C76801-FB64-45BB-886B-874ABDD2644C}" srcOrd="0" destOrd="0" presId="urn:microsoft.com/office/officeart/2018/2/layout/IconCircleList"/>
    <dgm:cxn modelId="{014D1912-6327-4342-814A-B03111D0AD0A}" type="presOf" srcId="{1D46FC8C-5CC7-4907-AC89-5CBC84F5AB70}" destId="{7E07CED7-69C4-4F89-93CA-B62AF4A54AFB}" srcOrd="0" destOrd="0" presId="urn:microsoft.com/office/officeart/2018/2/layout/IconCircleList"/>
    <dgm:cxn modelId="{3AE72B26-049F-47FD-B062-9CAEBD3EF4FB}" type="presOf" srcId="{E2490B87-A0E3-48CE-AA99-B8FFC6919C7F}" destId="{8DFB761D-7AD6-424C-90F7-3A3AC0FF1A24}" srcOrd="0" destOrd="0" presId="urn:microsoft.com/office/officeart/2018/2/layout/IconCircleList"/>
    <dgm:cxn modelId="{3FD7042A-3E64-4E38-8F0B-A622C3F7F2B9}" type="presOf" srcId="{026DC46D-E58F-46EC-BFAF-15E91AC8608D}" destId="{8A7C8C22-A7A6-4B78-9A0D-C2A573A3AA50}" srcOrd="0" destOrd="0" presId="urn:microsoft.com/office/officeart/2018/2/layout/IconCircleList"/>
    <dgm:cxn modelId="{B69CAF2A-C4F9-43FE-AAB3-CBD440A2053D}" srcId="{E2490B87-A0E3-48CE-AA99-B8FFC6919C7F}" destId="{1D46FC8C-5CC7-4907-AC89-5CBC84F5AB70}" srcOrd="0" destOrd="0" parTransId="{C78A9A81-1B37-439E-B32A-A04CBAE8324C}" sibTransId="{026DC46D-E58F-46EC-BFAF-15E91AC8608D}"/>
    <dgm:cxn modelId="{F48F6349-04D3-4C6C-A1E0-04D4E0339749}" srcId="{AC8327B9-6B9F-40F2-BDC8-5C7C651E4414}" destId="{C3977C6E-D476-42B8-A1B3-6C5CB846B1C0}" srcOrd="0" destOrd="0" parTransId="{E30E75EB-7C5A-401F-AF9A-EE43217521ED}" sibTransId="{E03A6868-B035-43A4-9F99-6D413E2AFDF7}"/>
    <dgm:cxn modelId="{92CEB775-303F-47E2-861D-27A508CB09A2}" type="presOf" srcId="{A62F3A59-F6A1-4313-932E-29C8C1832853}" destId="{5193A205-5EE7-4C05-A02B-B422AD9FB5F6}" srcOrd="0" destOrd="0" presId="urn:microsoft.com/office/officeart/2018/2/layout/IconCircleList"/>
    <dgm:cxn modelId="{F66D8A8D-4014-4FF1-8C45-B45505B753DB}" srcId="{5E3C8550-AE75-4A69-9FFD-6B8A486AABC9}" destId="{D5811AFA-B4DD-481C-8406-5B1BB179C788}" srcOrd="0" destOrd="0" parTransId="{0D910E98-8681-4D12-A613-0AAF46A1DE23}" sibTransId="{5FA31325-9545-4529-AAED-F927CF5E2538}"/>
    <dgm:cxn modelId="{FA19D7A9-B800-44C6-B904-6A7D6EB427A6}" type="presOf" srcId="{AC8327B9-6B9F-40F2-BDC8-5C7C651E4414}" destId="{38C4D337-6C41-4B22-A1CB-6EDC6D0D0D7D}" srcOrd="0" destOrd="0" presId="urn:microsoft.com/office/officeart/2018/2/layout/IconCircleList"/>
    <dgm:cxn modelId="{3635F5AC-9247-4ACF-8EBC-8C526FD597AC}" srcId="{E2490B87-A0E3-48CE-AA99-B8FFC6919C7F}" destId="{AC8327B9-6B9F-40F2-BDC8-5C7C651E4414}" srcOrd="1" destOrd="0" parTransId="{91174D7D-3A7E-471D-8F4B-FB952562E061}" sibTransId="{236863D4-8636-4839-AE35-3B73041C2928}"/>
    <dgm:cxn modelId="{0A9812B5-A42B-411D-9D12-239684076371}" srcId="{E2490B87-A0E3-48CE-AA99-B8FFC6919C7F}" destId="{84CB8565-F0F5-4280-8941-087C98E2D27F}" srcOrd="3" destOrd="0" parTransId="{7386895F-D808-44BE-A82D-5BA64212D8EA}" sibTransId="{638CD4ED-CD66-4A59-9707-1EFDD52FC498}"/>
    <dgm:cxn modelId="{C2A317C2-301B-416E-902E-4F5434B96F89}" type="presOf" srcId="{84CB8565-F0F5-4280-8941-087C98E2D27F}" destId="{7985901F-A5A9-4B19-8333-0AFBE102585B}" srcOrd="0" destOrd="0" presId="urn:microsoft.com/office/officeart/2018/2/layout/IconCircleList"/>
    <dgm:cxn modelId="{CF1D66EF-EB49-4E4F-AFEF-D9160F67CB66}" srcId="{E2490B87-A0E3-48CE-AA99-B8FFC6919C7F}" destId="{5E3C8550-AE75-4A69-9FFD-6B8A486AABC9}" srcOrd="2" destOrd="0" parTransId="{8D8B1187-EF0F-400B-856E-546043D11C95}" sibTransId="{A62F3A59-F6A1-4313-932E-29C8C1832853}"/>
    <dgm:cxn modelId="{9C16E2F4-80A5-4350-9176-0A6FA436FB4F}" type="presOf" srcId="{5E3C8550-AE75-4A69-9FFD-6B8A486AABC9}" destId="{04B7885C-C833-49B3-AA14-1B13CC131FEB}" srcOrd="0" destOrd="0" presId="urn:microsoft.com/office/officeart/2018/2/layout/IconCircleList"/>
    <dgm:cxn modelId="{886F9313-2734-4314-A4B8-AFE3A32ECEAE}" type="presParOf" srcId="{8DFB761D-7AD6-424C-90F7-3A3AC0FF1A24}" destId="{C4CD6999-47E7-414A-8EF6-7DBE77097EE0}" srcOrd="0" destOrd="0" presId="urn:microsoft.com/office/officeart/2018/2/layout/IconCircleList"/>
    <dgm:cxn modelId="{671CA1FF-9A83-4D82-AC89-6C54574071C1}" type="presParOf" srcId="{C4CD6999-47E7-414A-8EF6-7DBE77097EE0}" destId="{893E5835-0AE9-4E47-A9F0-DB20FAA6411A}" srcOrd="0" destOrd="0" presId="urn:microsoft.com/office/officeart/2018/2/layout/IconCircleList"/>
    <dgm:cxn modelId="{C69C3219-9BD6-4B6E-926A-73EB2B1CB9BE}" type="presParOf" srcId="{893E5835-0AE9-4E47-A9F0-DB20FAA6411A}" destId="{7FED19DA-5DF4-427C-AC94-D3E2AD9A020B}" srcOrd="0" destOrd="0" presId="urn:microsoft.com/office/officeart/2018/2/layout/IconCircleList"/>
    <dgm:cxn modelId="{21DF5860-22A5-4B04-9308-DF4608493C84}" type="presParOf" srcId="{893E5835-0AE9-4E47-A9F0-DB20FAA6411A}" destId="{097D999C-4DE2-4DAF-9B59-FA2222BDED37}" srcOrd="1" destOrd="0" presId="urn:microsoft.com/office/officeart/2018/2/layout/IconCircleList"/>
    <dgm:cxn modelId="{4818FC2F-92E7-4C2C-940A-1BE66F2C9843}" type="presParOf" srcId="{893E5835-0AE9-4E47-A9F0-DB20FAA6411A}" destId="{FF09262F-7036-4284-A9E9-160C5FA30951}" srcOrd="2" destOrd="0" presId="urn:microsoft.com/office/officeart/2018/2/layout/IconCircleList"/>
    <dgm:cxn modelId="{7070E0D9-3F43-4397-BB8F-DAF0C38259B3}" type="presParOf" srcId="{893E5835-0AE9-4E47-A9F0-DB20FAA6411A}" destId="{7E07CED7-69C4-4F89-93CA-B62AF4A54AFB}" srcOrd="3" destOrd="0" presId="urn:microsoft.com/office/officeart/2018/2/layout/IconCircleList"/>
    <dgm:cxn modelId="{CF152B7F-814B-4E1E-A2FD-1A180D627113}" type="presParOf" srcId="{C4CD6999-47E7-414A-8EF6-7DBE77097EE0}" destId="{8A7C8C22-A7A6-4B78-9A0D-C2A573A3AA50}" srcOrd="1" destOrd="0" presId="urn:microsoft.com/office/officeart/2018/2/layout/IconCircleList"/>
    <dgm:cxn modelId="{ADAE0B26-8EE2-4A9B-B0C8-C57158BB09A3}" type="presParOf" srcId="{C4CD6999-47E7-414A-8EF6-7DBE77097EE0}" destId="{45F37E28-2209-4138-B326-8D6F646DE675}" srcOrd="2" destOrd="0" presId="urn:microsoft.com/office/officeart/2018/2/layout/IconCircleList"/>
    <dgm:cxn modelId="{864A3656-B442-4EF2-A6D1-A55946E7350B}" type="presParOf" srcId="{45F37E28-2209-4138-B326-8D6F646DE675}" destId="{9C8FD318-866A-4FBD-A172-DE2F2DC9E163}" srcOrd="0" destOrd="0" presId="urn:microsoft.com/office/officeart/2018/2/layout/IconCircleList"/>
    <dgm:cxn modelId="{2941061F-97ED-41E1-ABC1-21AD3B421E62}" type="presParOf" srcId="{45F37E28-2209-4138-B326-8D6F646DE675}" destId="{3CB44753-0E73-4CF0-A952-D483DA7888E6}" srcOrd="1" destOrd="0" presId="urn:microsoft.com/office/officeart/2018/2/layout/IconCircleList"/>
    <dgm:cxn modelId="{ABECAFAE-0D7F-450F-9673-F42C33E3C52A}" type="presParOf" srcId="{45F37E28-2209-4138-B326-8D6F646DE675}" destId="{B56DE7E3-4D08-4292-8FFF-3758C7D3FEA1}" srcOrd="2" destOrd="0" presId="urn:microsoft.com/office/officeart/2018/2/layout/IconCircleList"/>
    <dgm:cxn modelId="{63C68388-DEE6-4F93-9AAB-2A4ECD53C921}" type="presParOf" srcId="{45F37E28-2209-4138-B326-8D6F646DE675}" destId="{38C4D337-6C41-4B22-A1CB-6EDC6D0D0D7D}" srcOrd="3" destOrd="0" presId="urn:microsoft.com/office/officeart/2018/2/layout/IconCircleList"/>
    <dgm:cxn modelId="{D4C9F430-95CA-4562-B75B-93360EC7099E}" type="presParOf" srcId="{C4CD6999-47E7-414A-8EF6-7DBE77097EE0}" destId="{81C76801-FB64-45BB-886B-874ABDD2644C}" srcOrd="3" destOrd="0" presId="urn:microsoft.com/office/officeart/2018/2/layout/IconCircleList"/>
    <dgm:cxn modelId="{D2C5BB56-76D7-43AF-BF54-77B50597E9C8}" type="presParOf" srcId="{C4CD6999-47E7-414A-8EF6-7DBE77097EE0}" destId="{DEE10761-8BF3-4C61-800F-3611507C555D}" srcOrd="4" destOrd="0" presId="urn:microsoft.com/office/officeart/2018/2/layout/IconCircleList"/>
    <dgm:cxn modelId="{1CFD31CF-C56D-4CC4-8020-F30BA71E9D2F}" type="presParOf" srcId="{DEE10761-8BF3-4C61-800F-3611507C555D}" destId="{79E518DB-AE90-4167-B007-945BADBB1810}" srcOrd="0" destOrd="0" presId="urn:microsoft.com/office/officeart/2018/2/layout/IconCircleList"/>
    <dgm:cxn modelId="{0E5C03B1-9A63-4A92-804C-9651777337E2}" type="presParOf" srcId="{DEE10761-8BF3-4C61-800F-3611507C555D}" destId="{E68E578B-490D-439B-B71A-0F91734AF005}" srcOrd="1" destOrd="0" presId="urn:microsoft.com/office/officeart/2018/2/layout/IconCircleList"/>
    <dgm:cxn modelId="{DC5B9DDE-FB51-4B1F-8A0B-5EC3A2A846D7}" type="presParOf" srcId="{DEE10761-8BF3-4C61-800F-3611507C555D}" destId="{F7E8696F-192E-43FD-BC22-4C40782C0DF3}" srcOrd="2" destOrd="0" presId="urn:microsoft.com/office/officeart/2018/2/layout/IconCircleList"/>
    <dgm:cxn modelId="{EB1D573C-C1EE-42A7-BDD6-17E607012559}" type="presParOf" srcId="{DEE10761-8BF3-4C61-800F-3611507C555D}" destId="{04B7885C-C833-49B3-AA14-1B13CC131FEB}" srcOrd="3" destOrd="0" presId="urn:microsoft.com/office/officeart/2018/2/layout/IconCircleList"/>
    <dgm:cxn modelId="{21E9E719-7E50-4879-BCDA-C89C449EB5E8}" type="presParOf" srcId="{C4CD6999-47E7-414A-8EF6-7DBE77097EE0}" destId="{5193A205-5EE7-4C05-A02B-B422AD9FB5F6}" srcOrd="5" destOrd="0" presId="urn:microsoft.com/office/officeart/2018/2/layout/IconCircleList"/>
    <dgm:cxn modelId="{2D1848E3-0139-42C1-8B94-8A4744218DC0}" type="presParOf" srcId="{C4CD6999-47E7-414A-8EF6-7DBE77097EE0}" destId="{84354D8E-26FA-4092-87D8-D8DF168A6075}" srcOrd="6" destOrd="0" presId="urn:microsoft.com/office/officeart/2018/2/layout/IconCircleList"/>
    <dgm:cxn modelId="{D8705C42-CA5A-446F-9F04-C3B1DF216376}" type="presParOf" srcId="{84354D8E-26FA-4092-87D8-D8DF168A6075}" destId="{38197B01-04CA-4F62-A33E-36230DB761AA}" srcOrd="0" destOrd="0" presId="urn:microsoft.com/office/officeart/2018/2/layout/IconCircleList"/>
    <dgm:cxn modelId="{2EC1C4D6-C61D-4DDC-A6D6-5E881F29C531}" type="presParOf" srcId="{84354D8E-26FA-4092-87D8-D8DF168A6075}" destId="{A02AA5A6-2F9F-48EC-B98B-71787FD88B50}" srcOrd="1" destOrd="0" presId="urn:microsoft.com/office/officeart/2018/2/layout/IconCircleList"/>
    <dgm:cxn modelId="{C7C70A66-CFE7-45D2-81EA-CE222A58645D}" type="presParOf" srcId="{84354D8E-26FA-4092-87D8-D8DF168A6075}" destId="{589FEB78-F4B3-45D2-B341-6DB822F224BC}" srcOrd="2" destOrd="0" presId="urn:microsoft.com/office/officeart/2018/2/layout/IconCircleList"/>
    <dgm:cxn modelId="{4CE76EE9-F3A8-4CF4-900A-8D2A7A7454D1}" type="presParOf" srcId="{84354D8E-26FA-4092-87D8-D8DF168A6075}" destId="{7985901F-A5A9-4B19-8333-0AFBE102585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4CD803-E670-422D-AC92-3F4CE01D908B}">
      <dsp:nvSpPr>
        <dsp:cNvPr id="0" name=""/>
        <dsp:cNvSpPr/>
      </dsp:nvSpPr>
      <dsp:spPr>
        <a:xfrm>
          <a:off x="0" y="441"/>
          <a:ext cx="11620982" cy="608207"/>
        </a:xfrm>
        <a:prstGeom prst="roundRect">
          <a:avLst>
            <a:gd name="adj" fmla="val 10000"/>
          </a:avLst>
        </a:prstGeom>
        <a:solidFill>
          <a:schemeClr val="bg2">
            <a:lumMod val="90000"/>
          </a:schemeClr>
        </a:solidFill>
        <a:ln>
          <a:noFill/>
        </a:ln>
        <a:effectLst/>
      </dsp:spPr>
      <dsp:style>
        <a:lnRef idx="0">
          <a:scrgbClr r="0" g="0" b="0"/>
        </a:lnRef>
        <a:fillRef idx="1">
          <a:scrgbClr r="0" g="0" b="0"/>
        </a:fillRef>
        <a:effectRef idx="0">
          <a:scrgbClr r="0" g="0" b="0"/>
        </a:effectRef>
        <a:fontRef idx="minor"/>
      </dsp:style>
    </dsp:sp>
    <dsp:sp modelId="{7061E94B-3F87-425C-BCA8-E843B0BEF537}">
      <dsp:nvSpPr>
        <dsp:cNvPr id="0" name=""/>
        <dsp:cNvSpPr/>
      </dsp:nvSpPr>
      <dsp:spPr>
        <a:xfrm>
          <a:off x="183982" y="137288"/>
          <a:ext cx="334514" cy="3345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AD657A-FD58-4982-BC21-7A8747A564CE}">
      <dsp:nvSpPr>
        <dsp:cNvPr id="0" name=""/>
        <dsp:cNvSpPr/>
      </dsp:nvSpPr>
      <dsp:spPr>
        <a:xfrm>
          <a:off x="702479" y="441"/>
          <a:ext cx="10918502" cy="608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69" tIns="64369" rIns="64369" bIns="64369"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Roboto" panose="02000000000000000000" pitchFamily="2" charset="0"/>
              <a:ea typeface="Roboto" panose="02000000000000000000" pitchFamily="2" charset="0"/>
            </a:rPr>
            <a:t>Niche Service Categories for Specialized Needs</a:t>
          </a:r>
        </a:p>
      </dsp:txBody>
      <dsp:txXfrm>
        <a:off x="702479" y="441"/>
        <a:ext cx="10918502" cy="608207"/>
      </dsp:txXfrm>
    </dsp:sp>
    <dsp:sp modelId="{EC883921-3F25-43FF-B577-68A55D078616}">
      <dsp:nvSpPr>
        <dsp:cNvPr id="0" name=""/>
        <dsp:cNvSpPr/>
      </dsp:nvSpPr>
      <dsp:spPr>
        <a:xfrm>
          <a:off x="0" y="760700"/>
          <a:ext cx="11620982" cy="608207"/>
        </a:xfrm>
        <a:prstGeom prst="roundRect">
          <a:avLst>
            <a:gd name="adj" fmla="val 10000"/>
          </a:avLst>
        </a:prstGeom>
        <a:solidFill>
          <a:schemeClr val="bg2">
            <a:lumMod val="90000"/>
          </a:schemeClr>
        </a:solidFill>
        <a:ln>
          <a:noFill/>
        </a:ln>
        <a:effectLst/>
      </dsp:spPr>
      <dsp:style>
        <a:lnRef idx="0">
          <a:scrgbClr r="0" g="0" b="0"/>
        </a:lnRef>
        <a:fillRef idx="1">
          <a:scrgbClr r="0" g="0" b="0"/>
        </a:fillRef>
        <a:effectRef idx="0">
          <a:scrgbClr r="0" g="0" b="0"/>
        </a:effectRef>
        <a:fontRef idx="minor"/>
      </dsp:style>
    </dsp:sp>
    <dsp:sp modelId="{B77949D6-41E7-4138-B34A-57EEC8FD4F37}">
      <dsp:nvSpPr>
        <dsp:cNvPr id="0" name=""/>
        <dsp:cNvSpPr/>
      </dsp:nvSpPr>
      <dsp:spPr>
        <a:xfrm>
          <a:off x="183982" y="897547"/>
          <a:ext cx="334514" cy="3345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961EF-92FB-41A6-A851-231861C40DB8}">
      <dsp:nvSpPr>
        <dsp:cNvPr id="0" name=""/>
        <dsp:cNvSpPr/>
      </dsp:nvSpPr>
      <dsp:spPr>
        <a:xfrm>
          <a:off x="702479" y="760700"/>
          <a:ext cx="10918502" cy="608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69" tIns="64369" rIns="64369" bIns="64369"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Roboto" panose="02000000000000000000" pitchFamily="2" charset="0"/>
              <a:ea typeface="Roboto" panose="02000000000000000000" pitchFamily="2" charset="0"/>
            </a:rPr>
            <a:t>Enhanced Freelancer Profiles for Deeper Insights</a:t>
          </a:r>
        </a:p>
      </dsp:txBody>
      <dsp:txXfrm>
        <a:off x="702479" y="760700"/>
        <a:ext cx="10918502" cy="608207"/>
      </dsp:txXfrm>
    </dsp:sp>
    <dsp:sp modelId="{B8FE71D0-03F4-4873-ACDC-20C431396077}">
      <dsp:nvSpPr>
        <dsp:cNvPr id="0" name=""/>
        <dsp:cNvSpPr/>
      </dsp:nvSpPr>
      <dsp:spPr>
        <a:xfrm>
          <a:off x="0" y="1520960"/>
          <a:ext cx="11620982" cy="608207"/>
        </a:xfrm>
        <a:prstGeom prst="roundRect">
          <a:avLst>
            <a:gd name="adj" fmla="val 10000"/>
          </a:avLst>
        </a:prstGeom>
        <a:solidFill>
          <a:schemeClr val="bg2">
            <a:lumMod val="90000"/>
          </a:schemeClr>
        </a:solidFill>
        <a:ln>
          <a:noFill/>
        </a:ln>
        <a:effectLst/>
      </dsp:spPr>
      <dsp:style>
        <a:lnRef idx="0">
          <a:scrgbClr r="0" g="0" b="0"/>
        </a:lnRef>
        <a:fillRef idx="1">
          <a:scrgbClr r="0" g="0" b="0"/>
        </a:fillRef>
        <a:effectRef idx="0">
          <a:scrgbClr r="0" g="0" b="0"/>
        </a:effectRef>
        <a:fontRef idx="minor"/>
      </dsp:style>
    </dsp:sp>
    <dsp:sp modelId="{A2EA02B8-A790-4193-A03F-4093E8AD6E81}">
      <dsp:nvSpPr>
        <dsp:cNvPr id="0" name=""/>
        <dsp:cNvSpPr/>
      </dsp:nvSpPr>
      <dsp:spPr>
        <a:xfrm>
          <a:off x="183982" y="1657806"/>
          <a:ext cx="334514" cy="3345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31921B-D282-4DA3-9082-C89B3E0C1559}">
      <dsp:nvSpPr>
        <dsp:cNvPr id="0" name=""/>
        <dsp:cNvSpPr/>
      </dsp:nvSpPr>
      <dsp:spPr>
        <a:xfrm>
          <a:off x="702479" y="1520960"/>
          <a:ext cx="10918502" cy="608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69" tIns="64369" rIns="64369" bIns="64369"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Roboto" panose="02000000000000000000" pitchFamily="2" charset="0"/>
              <a:ea typeface="Roboto" panose="02000000000000000000" pitchFamily="2" charset="0"/>
            </a:rPr>
            <a:t>AI-Powered Matching for Optimal Client-Talent Fit</a:t>
          </a:r>
        </a:p>
      </dsp:txBody>
      <dsp:txXfrm>
        <a:off x="702479" y="1520960"/>
        <a:ext cx="10918502" cy="608207"/>
      </dsp:txXfrm>
    </dsp:sp>
    <dsp:sp modelId="{2C5D6A83-7466-48D7-A75C-59EBD638EC20}">
      <dsp:nvSpPr>
        <dsp:cNvPr id="0" name=""/>
        <dsp:cNvSpPr/>
      </dsp:nvSpPr>
      <dsp:spPr>
        <a:xfrm>
          <a:off x="0" y="2281219"/>
          <a:ext cx="11620982" cy="608207"/>
        </a:xfrm>
        <a:prstGeom prst="roundRect">
          <a:avLst>
            <a:gd name="adj" fmla="val 10000"/>
          </a:avLst>
        </a:prstGeom>
        <a:solidFill>
          <a:schemeClr val="bg2">
            <a:lumMod val="90000"/>
          </a:schemeClr>
        </a:solidFill>
        <a:ln>
          <a:noFill/>
        </a:ln>
        <a:effectLst/>
      </dsp:spPr>
      <dsp:style>
        <a:lnRef idx="0">
          <a:scrgbClr r="0" g="0" b="0"/>
        </a:lnRef>
        <a:fillRef idx="1">
          <a:scrgbClr r="0" g="0" b="0"/>
        </a:fillRef>
        <a:effectRef idx="0">
          <a:scrgbClr r="0" g="0" b="0"/>
        </a:effectRef>
        <a:fontRef idx="minor"/>
      </dsp:style>
    </dsp:sp>
    <dsp:sp modelId="{76238417-575C-4AFA-B48D-F45901762FE9}">
      <dsp:nvSpPr>
        <dsp:cNvPr id="0" name=""/>
        <dsp:cNvSpPr/>
      </dsp:nvSpPr>
      <dsp:spPr>
        <a:xfrm>
          <a:off x="183982" y="2418065"/>
          <a:ext cx="334514" cy="3345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347737-0083-4E12-9F06-557D4B7A00B7}">
      <dsp:nvSpPr>
        <dsp:cNvPr id="0" name=""/>
        <dsp:cNvSpPr/>
      </dsp:nvSpPr>
      <dsp:spPr>
        <a:xfrm>
          <a:off x="702479" y="2281219"/>
          <a:ext cx="10918502" cy="608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69" tIns="64369" rIns="64369" bIns="64369"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Roboto" panose="02000000000000000000" pitchFamily="2" charset="0"/>
              <a:ea typeface="Roboto" panose="02000000000000000000" pitchFamily="2" charset="0"/>
            </a:rPr>
            <a:t>Transparency Features for Accountability and Trust</a:t>
          </a:r>
        </a:p>
      </dsp:txBody>
      <dsp:txXfrm>
        <a:off x="702479" y="2281219"/>
        <a:ext cx="10918502" cy="608207"/>
      </dsp:txXfrm>
    </dsp:sp>
    <dsp:sp modelId="{9B8511F6-2D2C-4B9B-8066-2D13383A2086}">
      <dsp:nvSpPr>
        <dsp:cNvPr id="0" name=""/>
        <dsp:cNvSpPr/>
      </dsp:nvSpPr>
      <dsp:spPr>
        <a:xfrm>
          <a:off x="0" y="3041478"/>
          <a:ext cx="11620982" cy="608207"/>
        </a:xfrm>
        <a:prstGeom prst="roundRect">
          <a:avLst>
            <a:gd name="adj" fmla="val 10000"/>
          </a:avLst>
        </a:prstGeom>
        <a:solidFill>
          <a:schemeClr val="bg2">
            <a:lumMod val="90000"/>
          </a:schemeClr>
        </a:solidFill>
        <a:ln>
          <a:noFill/>
        </a:ln>
        <a:effectLst/>
      </dsp:spPr>
      <dsp:style>
        <a:lnRef idx="0">
          <a:scrgbClr r="0" g="0" b="0"/>
        </a:lnRef>
        <a:fillRef idx="1">
          <a:scrgbClr r="0" g="0" b="0"/>
        </a:fillRef>
        <a:effectRef idx="0">
          <a:scrgbClr r="0" g="0" b="0"/>
        </a:effectRef>
        <a:fontRef idx="minor"/>
      </dsp:style>
    </dsp:sp>
    <dsp:sp modelId="{D5B8CDD9-90F8-4105-B0C4-5EEAEDE8C459}">
      <dsp:nvSpPr>
        <dsp:cNvPr id="0" name=""/>
        <dsp:cNvSpPr/>
      </dsp:nvSpPr>
      <dsp:spPr>
        <a:xfrm>
          <a:off x="183982" y="3178325"/>
          <a:ext cx="334514" cy="33451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F8727D-1C02-4D15-9114-F068E14EBD1F}">
      <dsp:nvSpPr>
        <dsp:cNvPr id="0" name=""/>
        <dsp:cNvSpPr/>
      </dsp:nvSpPr>
      <dsp:spPr>
        <a:xfrm>
          <a:off x="702479" y="3041478"/>
          <a:ext cx="10918502" cy="608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69" tIns="64369" rIns="64369" bIns="64369"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Roboto" panose="02000000000000000000" pitchFamily="2" charset="0"/>
              <a:ea typeface="Roboto" panose="02000000000000000000" pitchFamily="2" charset="0"/>
            </a:rPr>
            <a:t>Gamification to Encourage Engagement and Growth</a:t>
          </a:r>
        </a:p>
      </dsp:txBody>
      <dsp:txXfrm>
        <a:off x="702479" y="3041478"/>
        <a:ext cx="10918502" cy="608207"/>
      </dsp:txXfrm>
    </dsp:sp>
    <dsp:sp modelId="{BE923C95-ECF1-423B-A35D-A6EB1F032595}">
      <dsp:nvSpPr>
        <dsp:cNvPr id="0" name=""/>
        <dsp:cNvSpPr/>
      </dsp:nvSpPr>
      <dsp:spPr>
        <a:xfrm>
          <a:off x="0" y="3801737"/>
          <a:ext cx="11620982" cy="608207"/>
        </a:xfrm>
        <a:prstGeom prst="roundRect">
          <a:avLst>
            <a:gd name="adj" fmla="val 10000"/>
          </a:avLst>
        </a:prstGeom>
        <a:solidFill>
          <a:schemeClr val="bg2">
            <a:lumMod val="90000"/>
          </a:schemeClr>
        </a:solidFill>
        <a:ln>
          <a:noFill/>
        </a:ln>
        <a:effectLst/>
      </dsp:spPr>
      <dsp:style>
        <a:lnRef idx="0">
          <a:scrgbClr r="0" g="0" b="0"/>
        </a:lnRef>
        <a:fillRef idx="1">
          <a:scrgbClr r="0" g="0" b="0"/>
        </a:fillRef>
        <a:effectRef idx="0">
          <a:scrgbClr r="0" g="0" b="0"/>
        </a:effectRef>
        <a:fontRef idx="minor"/>
      </dsp:style>
    </dsp:sp>
    <dsp:sp modelId="{C9853683-0731-4D81-952D-23957F2D318A}">
      <dsp:nvSpPr>
        <dsp:cNvPr id="0" name=""/>
        <dsp:cNvSpPr/>
      </dsp:nvSpPr>
      <dsp:spPr>
        <a:xfrm>
          <a:off x="183982" y="3938584"/>
          <a:ext cx="334514" cy="33451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9B82C4-F20F-44A6-A098-D3BBF85041A9}">
      <dsp:nvSpPr>
        <dsp:cNvPr id="0" name=""/>
        <dsp:cNvSpPr/>
      </dsp:nvSpPr>
      <dsp:spPr>
        <a:xfrm>
          <a:off x="702479" y="3801737"/>
          <a:ext cx="10918502" cy="608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69" tIns="64369" rIns="64369" bIns="64369"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Roboto" panose="02000000000000000000" pitchFamily="2" charset="0"/>
              <a:ea typeface="Roboto" panose="02000000000000000000" pitchFamily="2" charset="0"/>
            </a:rPr>
            <a:t>Customizable Communication Tools for Collaboration</a:t>
          </a:r>
        </a:p>
      </dsp:txBody>
      <dsp:txXfrm>
        <a:off x="702479" y="3801737"/>
        <a:ext cx="10918502" cy="608207"/>
      </dsp:txXfrm>
    </dsp:sp>
    <dsp:sp modelId="{393E5938-6D0B-4204-B255-B8DDB3BF63FF}">
      <dsp:nvSpPr>
        <dsp:cNvPr id="0" name=""/>
        <dsp:cNvSpPr/>
      </dsp:nvSpPr>
      <dsp:spPr>
        <a:xfrm>
          <a:off x="0" y="4561996"/>
          <a:ext cx="11620982" cy="608207"/>
        </a:xfrm>
        <a:prstGeom prst="roundRect">
          <a:avLst>
            <a:gd name="adj" fmla="val 10000"/>
          </a:avLst>
        </a:prstGeom>
        <a:solidFill>
          <a:schemeClr val="bg2">
            <a:lumMod val="90000"/>
          </a:schemeClr>
        </a:solidFill>
        <a:ln>
          <a:noFill/>
        </a:ln>
        <a:effectLst/>
      </dsp:spPr>
      <dsp:style>
        <a:lnRef idx="0">
          <a:scrgbClr r="0" g="0" b="0"/>
        </a:lnRef>
        <a:fillRef idx="1">
          <a:scrgbClr r="0" g="0" b="0"/>
        </a:fillRef>
        <a:effectRef idx="0">
          <a:scrgbClr r="0" g="0" b="0"/>
        </a:effectRef>
        <a:fontRef idx="minor"/>
      </dsp:style>
    </dsp:sp>
    <dsp:sp modelId="{5F801151-E22D-4292-85FF-D3A2F9B7D85A}">
      <dsp:nvSpPr>
        <dsp:cNvPr id="0" name=""/>
        <dsp:cNvSpPr/>
      </dsp:nvSpPr>
      <dsp:spPr>
        <a:xfrm>
          <a:off x="183982" y="4698843"/>
          <a:ext cx="334514" cy="33451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12EE-FF20-4DED-A3DF-FD652FCB418D}">
      <dsp:nvSpPr>
        <dsp:cNvPr id="0" name=""/>
        <dsp:cNvSpPr/>
      </dsp:nvSpPr>
      <dsp:spPr>
        <a:xfrm>
          <a:off x="702479" y="4561996"/>
          <a:ext cx="10918502" cy="608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69" tIns="64369" rIns="64369" bIns="64369"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Roboto" panose="02000000000000000000" pitchFamily="2" charset="0"/>
              <a:ea typeface="Roboto" panose="02000000000000000000" pitchFamily="2" charset="0"/>
            </a:rPr>
            <a:t>Personalized Portfolios for Showcasing Expertise</a:t>
          </a:r>
        </a:p>
      </dsp:txBody>
      <dsp:txXfrm>
        <a:off x="702479" y="4561996"/>
        <a:ext cx="10918502" cy="608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D19DA-5DF4-427C-AC94-D3E2AD9A020B}">
      <dsp:nvSpPr>
        <dsp:cNvPr id="0" name=""/>
        <dsp:cNvSpPr/>
      </dsp:nvSpPr>
      <dsp:spPr>
        <a:xfrm>
          <a:off x="88656" y="445437"/>
          <a:ext cx="1516533" cy="1516533"/>
        </a:xfrm>
        <a:prstGeom prst="ellipse">
          <a:avLst/>
        </a:prstGeom>
        <a:solidFill>
          <a:schemeClr val="bg1">
            <a:lumMod val="95000"/>
          </a:schemeClr>
        </a:solidFill>
        <a:ln>
          <a:solidFill>
            <a:schemeClr val="bg2">
              <a:lumMod val="90000"/>
            </a:schemeClr>
          </a:solidFill>
        </a:ln>
        <a:effectLst/>
      </dsp:spPr>
      <dsp:style>
        <a:lnRef idx="0">
          <a:scrgbClr r="0" g="0" b="0"/>
        </a:lnRef>
        <a:fillRef idx="1">
          <a:scrgbClr r="0" g="0" b="0"/>
        </a:fillRef>
        <a:effectRef idx="0">
          <a:scrgbClr r="0" g="0" b="0"/>
        </a:effectRef>
        <a:fontRef idx="minor"/>
      </dsp:style>
    </dsp:sp>
    <dsp:sp modelId="{097D999C-4DE2-4DAF-9B59-FA2222BDED37}">
      <dsp:nvSpPr>
        <dsp:cNvPr id="0" name=""/>
        <dsp:cNvSpPr/>
      </dsp:nvSpPr>
      <dsp:spPr>
        <a:xfrm>
          <a:off x="407128" y="763909"/>
          <a:ext cx="879589" cy="8795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07CED7-69C4-4F89-93CA-B62AF4A54AFB}">
      <dsp:nvSpPr>
        <dsp:cNvPr id="0" name=""/>
        <dsp:cNvSpPr/>
      </dsp:nvSpPr>
      <dsp:spPr>
        <a:xfrm>
          <a:off x="1930161" y="445437"/>
          <a:ext cx="3574686" cy="1516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Roboto" panose="02000000000000000000" pitchFamily="2" charset="0"/>
              <a:ea typeface="Roboto" panose="02000000000000000000" pitchFamily="2" charset="0"/>
            </a:rPr>
            <a:t>Specialized Expertise</a:t>
          </a:r>
        </a:p>
      </dsp:txBody>
      <dsp:txXfrm>
        <a:off x="1930161" y="445437"/>
        <a:ext cx="3574686" cy="1516533"/>
      </dsp:txXfrm>
    </dsp:sp>
    <dsp:sp modelId="{9C8FD318-866A-4FBD-A172-DE2F2DC9E163}">
      <dsp:nvSpPr>
        <dsp:cNvPr id="0" name=""/>
        <dsp:cNvSpPr/>
      </dsp:nvSpPr>
      <dsp:spPr>
        <a:xfrm>
          <a:off x="6127709" y="445437"/>
          <a:ext cx="1516533" cy="1516533"/>
        </a:xfrm>
        <a:prstGeom prst="ellipse">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3CB44753-0E73-4CF0-A952-D483DA7888E6}">
      <dsp:nvSpPr>
        <dsp:cNvPr id="0" name=""/>
        <dsp:cNvSpPr/>
      </dsp:nvSpPr>
      <dsp:spPr>
        <a:xfrm>
          <a:off x="6446181" y="763909"/>
          <a:ext cx="879589" cy="8795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C4D337-6C41-4B22-A1CB-6EDC6D0D0D7D}">
      <dsp:nvSpPr>
        <dsp:cNvPr id="0" name=""/>
        <dsp:cNvSpPr/>
      </dsp:nvSpPr>
      <dsp:spPr>
        <a:xfrm>
          <a:off x="7969214" y="445437"/>
          <a:ext cx="3574686" cy="1516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Roboto" panose="02000000000000000000" pitchFamily="2" charset="0"/>
              <a:ea typeface="Roboto" panose="02000000000000000000" pitchFamily="2" charset="0"/>
            </a:rPr>
            <a:t>Explore our diverse range of niche service categories, from cutting-edge software development to specialized creative services.</a:t>
          </a:r>
        </a:p>
      </dsp:txBody>
      <dsp:txXfrm>
        <a:off x="7969214" y="445437"/>
        <a:ext cx="3574686" cy="1516533"/>
      </dsp:txXfrm>
    </dsp:sp>
    <dsp:sp modelId="{79E518DB-AE90-4167-B007-945BADBB1810}">
      <dsp:nvSpPr>
        <dsp:cNvPr id="0" name=""/>
        <dsp:cNvSpPr/>
      </dsp:nvSpPr>
      <dsp:spPr>
        <a:xfrm>
          <a:off x="88656" y="2765669"/>
          <a:ext cx="1516533" cy="1516533"/>
        </a:xfrm>
        <a:prstGeom prst="ellipse">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E68E578B-490D-439B-B71A-0F91734AF005}">
      <dsp:nvSpPr>
        <dsp:cNvPr id="0" name=""/>
        <dsp:cNvSpPr/>
      </dsp:nvSpPr>
      <dsp:spPr>
        <a:xfrm>
          <a:off x="407128" y="3084142"/>
          <a:ext cx="879589" cy="8795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B7885C-C833-49B3-AA14-1B13CC131FEB}">
      <dsp:nvSpPr>
        <dsp:cNvPr id="0" name=""/>
        <dsp:cNvSpPr/>
      </dsp:nvSpPr>
      <dsp:spPr>
        <a:xfrm>
          <a:off x="1930161" y="2765669"/>
          <a:ext cx="3574686" cy="1516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Roboto" panose="02000000000000000000" pitchFamily="2" charset="0"/>
              <a:ea typeface="Roboto" panose="02000000000000000000" pitchFamily="2" charset="0"/>
            </a:rPr>
            <a:t>Our platform matches you with the most qualified freelancers for your unique business requirements, ensuring a perfect fit.</a:t>
          </a:r>
        </a:p>
      </dsp:txBody>
      <dsp:txXfrm>
        <a:off x="1930161" y="2765669"/>
        <a:ext cx="3574686" cy="1516533"/>
      </dsp:txXfrm>
    </dsp:sp>
    <dsp:sp modelId="{38197B01-04CA-4F62-A33E-36230DB761AA}">
      <dsp:nvSpPr>
        <dsp:cNvPr id="0" name=""/>
        <dsp:cNvSpPr/>
      </dsp:nvSpPr>
      <dsp:spPr>
        <a:xfrm>
          <a:off x="6127709" y="2765669"/>
          <a:ext cx="1516533" cy="1516533"/>
        </a:xfrm>
        <a:prstGeom prst="ellipse">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A02AA5A6-2F9F-48EC-B98B-71787FD88B50}">
      <dsp:nvSpPr>
        <dsp:cNvPr id="0" name=""/>
        <dsp:cNvSpPr/>
      </dsp:nvSpPr>
      <dsp:spPr>
        <a:xfrm>
          <a:off x="6446181" y="3084142"/>
          <a:ext cx="879589" cy="8795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85901F-A5A9-4B19-8333-0AFBE102585B}">
      <dsp:nvSpPr>
        <dsp:cNvPr id="0" name=""/>
        <dsp:cNvSpPr/>
      </dsp:nvSpPr>
      <dsp:spPr>
        <a:xfrm>
          <a:off x="7969214" y="2765669"/>
          <a:ext cx="3574686" cy="1516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Roboto" panose="02000000000000000000" pitchFamily="2" charset="0"/>
              <a:ea typeface="Roboto" panose="02000000000000000000" pitchFamily="2" charset="0"/>
            </a:rPr>
            <a:t>Effortlessly browse, hire, and manage specialized talent through our intuitive and user-friendly interface.</a:t>
          </a:r>
        </a:p>
      </dsp:txBody>
      <dsp:txXfrm>
        <a:off x="7969214" y="2765669"/>
        <a:ext cx="3574686" cy="151653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57A537-2386-48DA-9D44-303311AADA68}" type="datetimeFigureOut">
              <a:rPr lang="en-US" smtClean="0"/>
              <a:t>11/13/2024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A6B631-3BC6-4A0D-855F-F296C266CB75}" type="slidenum">
              <a:rPr lang="en-US" smtClean="0"/>
              <a:t>‹#›</a:t>
            </a:fld>
            <a:endParaRPr lang="en-US"/>
          </a:p>
        </p:txBody>
      </p:sp>
    </p:spTree>
    <p:extLst>
      <p:ext uri="{BB962C8B-B14F-4D97-AF65-F5344CB8AC3E}">
        <p14:creationId xmlns:p14="http://schemas.microsoft.com/office/powerpoint/2010/main" val="2703698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A6B631-3BC6-4A0D-855F-F296C266CB75}" type="slidenum">
              <a:rPr lang="en-US" smtClean="0"/>
              <a:t>4</a:t>
            </a:fld>
            <a:endParaRPr lang="en-US"/>
          </a:p>
        </p:txBody>
      </p:sp>
    </p:spTree>
    <p:extLst>
      <p:ext uri="{BB962C8B-B14F-4D97-AF65-F5344CB8AC3E}">
        <p14:creationId xmlns:p14="http://schemas.microsoft.com/office/powerpoint/2010/main" val="4188661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A6B631-3BC6-4A0D-855F-F296C266CB75}" type="slidenum">
              <a:rPr lang="en-US" smtClean="0"/>
              <a:t>7</a:t>
            </a:fld>
            <a:endParaRPr lang="en-US"/>
          </a:p>
        </p:txBody>
      </p:sp>
    </p:spTree>
    <p:extLst>
      <p:ext uri="{BB962C8B-B14F-4D97-AF65-F5344CB8AC3E}">
        <p14:creationId xmlns:p14="http://schemas.microsoft.com/office/powerpoint/2010/main" val="4171991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A6B631-3BC6-4A0D-855F-F296C266CB75}" type="slidenum">
              <a:rPr lang="en-US" smtClean="0"/>
              <a:t>9</a:t>
            </a:fld>
            <a:endParaRPr lang="en-US"/>
          </a:p>
        </p:txBody>
      </p:sp>
    </p:spTree>
    <p:extLst>
      <p:ext uri="{BB962C8B-B14F-4D97-AF65-F5344CB8AC3E}">
        <p14:creationId xmlns:p14="http://schemas.microsoft.com/office/powerpoint/2010/main" val="1211072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A6B631-3BC6-4A0D-855F-F296C266CB75}" type="slidenum">
              <a:rPr lang="en-US" smtClean="0"/>
              <a:t>13</a:t>
            </a:fld>
            <a:endParaRPr lang="en-US"/>
          </a:p>
        </p:txBody>
      </p:sp>
    </p:spTree>
    <p:extLst>
      <p:ext uri="{BB962C8B-B14F-4D97-AF65-F5344CB8AC3E}">
        <p14:creationId xmlns:p14="http://schemas.microsoft.com/office/powerpoint/2010/main" val="4249239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11/13/2024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4001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11/13/2024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518742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11/13/2024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26914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11/13/2024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53355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11/13/2024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02630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11/13/2024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85170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11/13/2024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93358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11/13/2024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597338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11/13/2024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8671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11/13/2024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0436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11/13/2024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88625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11/13/2024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07669409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3D913CB6-C9CA-4033-BDE4-655B86E0A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4A6027-2EA9-4151-A798-5ECFFABF1F4B}"/>
              </a:ext>
            </a:extLst>
          </p:cNvPr>
          <p:cNvSpPr>
            <a:spLocks noGrp="1"/>
          </p:cNvSpPr>
          <p:nvPr>
            <p:ph type="ctrTitle"/>
          </p:nvPr>
        </p:nvSpPr>
        <p:spPr>
          <a:xfrm>
            <a:off x="618917" y="1038895"/>
            <a:ext cx="4641364" cy="3303196"/>
          </a:xfrm>
        </p:spPr>
        <p:txBody>
          <a:bodyPr>
            <a:normAutofit/>
          </a:bodyPr>
          <a:lstStyle/>
          <a:p>
            <a:r>
              <a:rPr lang="en-US" dirty="0">
                <a:latin typeface="Roboto" panose="02000000000000000000" pitchFamily="2" charset="0"/>
                <a:ea typeface="Roboto" panose="02000000000000000000" pitchFamily="2" charset="0"/>
              </a:rPr>
              <a:t>Decent Work And Economic Growth</a:t>
            </a:r>
          </a:p>
        </p:txBody>
      </p:sp>
      <p:sp>
        <p:nvSpPr>
          <p:cNvPr id="3" name="Subtitle 2">
            <a:extLst>
              <a:ext uri="{FF2B5EF4-FFF2-40B4-BE49-F238E27FC236}">
                <a16:creationId xmlns:a16="http://schemas.microsoft.com/office/drawing/2014/main" id="{DB0A44CF-1C81-264F-F8D6-1223F10EE09A}"/>
              </a:ext>
            </a:extLst>
          </p:cNvPr>
          <p:cNvSpPr>
            <a:spLocks noGrp="1"/>
          </p:cNvSpPr>
          <p:nvPr>
            <p:ph type="subTitle" idx="1"/>
          </p:nvPr>
        </p:nvSpPr>
        <p:spPr>
          <a:xfrm>
            <a:off x="618917" y="4879203"/>
            <a:ext cx="4641364" cy="1394594"/>
          </a:xfrm>
        </p:spPr>
        <p:txBody>
          <a:bodyPr anchor="ctr">
            <a:normAutofit/>
          </a:bodyPr>
          <a:lstStyle/>
          <a:p>
            <a:r>
              <a:rPr lang="en-US" dirty="0">
                <a:latin typeface="Roboto" panose="02000000000000000000" pitchFamily="2" charset="0"/>
                <a:ea typeface="Roboto" panose="02000000000000000000" pitchFamily="2" charset="0"/>
              </a:rPr>
              <a:t>"Empowering people through quality employment for a thriving future."</a:t>
            </a:r>
          </a:p>
        </p:txBody>
      </p:sp>
      <p:pic>
        <p:nvPicPr>
          <p:cNvPr id="14" name="Picture 13" descr="A blue and purple background&#10;&#10;Description automatically generated">
            <a:extLst>
              <a:ext uri="{FF2B5EF4-FFF2-40B4-BE49-F238E27FC236}">
                <a16:creationId xmlns:a16="http://schemas.microsoft.com/office/drawing/2014/main" id="{0B0EA6DA-AEB1-70E9-4710-3DCD32CAF849}"/>
              </a:ext>
            </a:extLst>
          </p:cNvPr>
          <p:cNvPicPr>
            <a:picLocks noGrp="1" noRot="1" noChangeAspect="1" noMove="1" noResize="1" noEditPoints="1" noAdjustHandles="1" noChangeArrowheads="1" noChangeShapeType="1" noCrop="1"/>
          </p:cNvPicPr>
          <p:nvPr/>
        </p:nvPicPr>
        <p:blipFill>
          <a:blip r:embed="rId2"/>
          <a:srcRect l="16234" r="24036" b="-1"/>
          <a:stretch/>
        </p:blipFill>
        <p:spPr>
          <a:xfrm>
            <a:off x="5879198" y="490264"/>
            <a:ext cx="6312802" cy="6367736"/>
          </a:xfrm>
          <a:custGeom>
            <a:avLst/>
            <a:gdLst/>
            <a:ahLst/>
            <a:cxnLst/>
            <a:rect l="l" t="t" r="r" b="b"/>
            <a:pathLst>
              <a:path w="6312802" h="6367736">
                <a:moveTo>
                  <a:pt x="789715" y="708127"/>
                </a:moveTo>
                <a:cubicBezTo>
                  <a:pt x="845978" y="711650"/>
                  <a:pt x="901296" y="724302"/>
                  <a:pt x="953475" y="745602"/>
                </a:cubicBezTo>
                <a:cubicBezTo>
                  <a:pt x="1173612" y="834890"/>
                  <a:pt x="1309905" y="1073925"/>
                  <a:pt x="1278834" y="1315681"/>
                </a:cubicBezTo>
                <a:cubicBezTo>
                  <a:pt x="1233750" y="1669869"/>
                  <a:pt x="880524" y="1881517"/>
                  <a:pt x="560369" y="1747304"/>
                </a:cubicBezTo>
                <a:cubicBezTo>
                  <a:pt x="338151" y="1654256"/>
                  <a:pt x="204742" y="1408974"/>
                  <a:pt x="242538" y="1164574"/>
                </a:cubicBezTo>
                <a:cubicBezTo>
                  <a:pt x="286421" y="880774"/>
                  <a:pt x="529219" y="692590"/>
                  <a:pt x="789715" y="708127"/>
                </a:cubicBezTo>
                <a:close/>
                <a:moveTo>
                  <a:pt x="2877121" y="364348"/>
                </a:moveTo>
                <a:cubicBezTo>
                  <a:pt x="2901561" y="365790"/>
                  <a:pt x="2925601" y="371235"/>
                  <a:pt x="2948310" y="380363"/>
                </a:cubicBezTo>
                <a:cubicBezTo>
                  <a:pt x="3044405" y="419202"/>
                  <a:pt x="3103503" y="523063"/>
                  <a:pt x="3089970" y="628607"/>
                </a:cubicBezTo>
                <a:cubicBezTo>
                  <a:pt x="3070190" y="782758"/>
                  <a:pt x="2916600" y="874848"/>
                  <a:pt x="2777343" y="816472"/>
                </a:cubicBezTo>
                <a:cubicBezTo>
                  <a:pt x="2680608" y="775952"/>
                  <a:pt x="2622552" y="669287"/>
                  <a:pt x="2639048" y="562863"/>
                </a:cubicBezTo>
                <a:cubicBezTo>
                  <a:pt x="2658106" y="439382"/>
                  <a:pt x="2763810" y="357542"/>
                  <a:pt x="2877121" y="364348"/>
                </a:cubicBezTo>
                <a:close/>
                <a:moveTo>
                  <a:pt x="5725514" y="29060"/>
                </a:moveTo>
                <a:lnTo>
                  <a:pt x="5748657" y="29701"/>
                </a:lnTo>
                <a:cubicBezTo>
                  <a:pt x="5935681" y="36387"/>
                  <a:pt x="6081789" y="65616"/>
                  <a:pt x="6194082" y="113315"/>
                </a:cubicBezTo>
                <a:lnTo>
                  <a:pt x="6312802" y="183322"/>
                </a:lnTo>
                <a:lnTo>
                  <a:pt x="6312802" y="6367736"/>
                </a:lnTo>
                <a:lnTo>
                  <a:pt x="3171877" y="6367736"/>
                </a:lnTo>
                <a:lnTo>
                  <a:pt x="3171635" y="6367591"/>
                </a:lnTo>
                <a:lnTo>
                  <a:pt x="2683232" y="6367591"/>
                </a:lnTo>
                <a:lnTo>
                  <a:pt x="2683031" y="6367736"/>
                </a:lnTo>
                <a:lnTo>
                  <a:pt x="1006759" y="6367736"/>
                </a:lnTo>
                <a:lnTo>
                  <a:pt x="1017798" y="6253705"/>
                </a:lnTo>
                <a:cubicBezTo>
                  <a:pt x="1043303" y="6019815"/>
                  <a:pt x="1065826" y="5776617"/>
                  <a:pt x="897420" y="5565130"/>
                </a:cubicBezTo>
                <a:cubicBezTo>
                  <a:pt x="700507" y="5318087"/>
                  <a:pt x="491822" y="5428997"/>
                  <a:pt x="271526" y="5130943"/>
                </a:cubicBezTo>
                <a:cubicBezTo>
                  <a:pt x="108646" y="4910648"/>
                  <a:pt x="-26366" y="4708290"/>
                  <a:pt x="39940" y="4415201"/>
                </a:cubicBezTo>
                <a:cubicBezTo>
                  <a:pt x="128666" y="4023216"/>
                  <a:pt x="467878" y="3870268"/>
                  <a:pt x="464356" y="3587268"/>
                </a:cubicBezTo>
                <a:cubicBezTo>
                  <a:pt x="460351" y="3247094"/>
                  <a:pt x="43943" y="3178950"/>
                  <a:pt x="3183" y="2791128"/>
                </a:cubicBezTo>
                <a:cubicBezTo>
                  <a:pt x="-23403" y="2538162"/>
                  <a:pt x="118896" y="2235225"/>
                  <a:pt x="343758" y="2095087"/>
                </a:cubicBezTo>
                <a:cubicBezTo>
                  <a:pt x="758163" y="1836512"/>
                  <a:pt x="1225342" y="2272862"/>
                  <a:pt x="1543093" y="2013487"/>
                </a:cubicBezTo>
                <a:cubicBezTo>
                  <a:pt x="1732879" y="1858534"/>
                  <a:pt x="1763790" y="1542064"/>
                  <a:pt x="1726873" y="1342749"/>
                </a:cubicBezTo>
                <a:cubicBezTo>
                  <a:pt x="1656484" y="963255"/>
                  <a:pt x="1345299" y="901114"/>
                  <a:pt x="1356831" y="612032"/>
                </a:cubicBezTo>
                <a:cubicBezTo>
                  <a:pt x="1365319" y="397180"/>
                  <a:pt x="1547578" y="171600"/>
                  <a:pt x="1773239" y="121551"/>
                </a:cubicBezTo>
                <a:cubicBezTo>
                  <a:pt x="1804789" y="114503"/>
                  <a:pt x="1837013" y="110980"/>
                  <a:pt x="1869333" y="110980"/>
                </a:cubicBezTo>
                <a:cubicBezTo>
                  <a:pt x="2087466" y="110980"/>
                  <a:pt x="2259155" y="271137"/>
                  <a:pt x="2312167" y="320866"/>
                </a:cubicBezTo>
                <a:cubicBezTo>
                  <a:pt x="2563133" y="555255"/>
                  <a:pt x="2364538" y="842498"/>
                  <a:pt x="2568899" y="1194363"/>
                </a:cubicBezTo>
                <a:cubicBezTo>
                  <a:pt x="2600650" y="1246494"/>
                  <a:pt x="2637078" y="1295662"/>
                  <a:pt x="2677726" y="1341226"/>
                </a:cubicBezTo>
                <a:cubicBezTo>
                  <a:pt x="2757804" y="1432276"/>
                  <a:pt x="2906990" y="1416261"/>
                  <a:pt x="2964327" y="1310316"/>
                </a:cubicBezTo>
                <a:cubicBezTo>
                  <a:pt x="3059059" y="1135183"/>
                  <a:pt x="3149628" y="938831"/>
                  <a:pt x="3333248" y="887741"/>
                </a:cubicBezTo>
                <a:cubicBezTo>
                  <a:pt x="3690239" y="788365"/>
                  <a:pt x="3902767" y="1378543"/>
                  <a:pt x="4272730" y="1307994"/>
                </a:cubicBezTo>
                <a:cubicBezTo>
                  <a:pt x="4426320" y="1278686"/>
                  <a:pt x="4515368" y="1152802"/>
                  <a:pt x="4596327" y="996810"/>
                </a:cubicBezTo>
                <a:cubicBezTo>
                  <a:pt x="4618829" y="953326"/>
                  <a:pt x="4640770" y="907521"/>
                  <a:pt x="4663272" y="860676"/>
                </a:cubicBezTo>
                <a:cubicBezTo>
                  <a:pt x="4732781" y="613153"/>
                  <a:pt x="4835282" y="115946"/>
                  <a:pt x="5572324" y="40189"/>
                </a:cubicBezTo>
                <a:cubicBezTo>
                  <a:pt x="5622910" y="31543"/>
                  <a:pt x="5674208" y="27859"/>
                  <a:pt x="5725514" y="29060"/>
                </a:cubicBezTo>
                <a:close/>
                <a:moveTo>
                  <a:pt x="4169348" y="793"/>
                </a:moveTo>
                <a:cubicBezTo>
                  <a:pt x="4219966" y="3995"/>
                  <a:pt x="4269734" y="15368"/>
                  <a:pt x="4316693" y="34505"/>
                </a:cubicBezTo>
                <a:cubicBezTo>
                  <a:pt x="4514808" y="114584"/>
                  <a:pt x="4637488" y="329676"/>
                  <a:pt x="4609540" y="547569"/>
                </a:cubicBezTo>
                <a:cubicBezTo>
                  <a:pt x="4568620" y="865801"/>
                  <a:pt x="4251108" y="1055907"/>
                  <a:pt x="3962986" y="935790"/>
                </a:cubicBezTo>
                <a:cubicBezTo>
                  <a:pt x="3762790" y="852028"/>
                  <a:pt x="3642672" y="631491"/>
                  <a:pt x="3676946" y="411355"/>
                </a:cubicBezTo>
                <a:cubicBezTo>
                  <a:pt x="3716424" y="155985"/>
                  <a:pt x="3934959" y="-13061"/>
                  <a:pt x="4169348" y="793"/>
                </a:cubicBezTo>
                <a:close/>
              </a:path>
            </a:pathLst>
          </a:custGeom>
        </p:spPr>
      </p:pic>
    </p:spTree>
    <p:extLst>
      <p:ext uri="{BB962C8B-B14F-4D97-AF65-F5344CB8AC3E}">
        <p14:creationId xmlns:p14="http://schemas.microsoft.com/office/powerpoint/2010/main" val="100479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2"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05C61-8FFE-5A5E-DD82-D0101AED04D1}"/>
            </a:ext>
          </a:extLst>
        </p:cNvPr>
        <p:cNvGrpSpPr/>
        <p:nvPr/>
      </p:nvGrpSpPr>
      <p:grpSpPr>
        <a:xfrm>
          <a:off x="0" y="0"/>
          <a:ext cx="0" cy="0"/>
          <a:chOff x="0" y="0"/>
          <a:chExt cx="0" cy="0"/>
        </a:xfrm>
      </p:grpSpPr>
      <p:pic>
        <p:nvPicPr>
          <p:cNvPr id="3" name="Picture 2" descr="A white background with a few clouds&#10;&#10;Description automatically generated with medium confidence">
            <a:extLst>
              <a:ext uri="{FF2B5EF4-FFF2-40B4-BE49-F238E27FC236}">
                <a16:creationId xmlns:a16="http://schemas.microsoft.com/office/drawing/2014/main" id="{3191A179-A79A-14EC-31A4-FAFE9BDDE99B}"/>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Image 0" descr="preencoded.png">
            <a:extLst>
              <a:ext uri="{FF2B5EF4-FFF2-40B4-BE49-F238E27FC236}">
                <a16:creationId xmlns:a16="http://schemas.microsoft.com/office/drawing/2014/main" id="{4374EEE4-0C93-6EE1-7CA1-4ADD718132C1}"/>
              </a:ext>
            </a:extLst>
          </p:cNvPr>
          <p:cNvPicPr>
            <a:picLocks noChangeAspect="1"/>
          </p:cNvPicPr>
          <p:nvPr/>
        </p:nvPicPr>
        <p:blipFill>
          <a:blip r:embed="rId3"/>
          <a:stretch>
            <a:fillRect/>
          </a:stretch>
        </p:blipFill>
        <p:spPr>
          <a:xfrm>
            <a:off x="7010400" y="0"/>
            <a:ext cx="5181600" cy="6858000"/>
          </a:xfrm>
          <a:prstGeom prst="rect">
            <a:avLst/>
          </a:prstGeom>
        </p:spPr>
      </p:pic>
      <p:sp>
        <p:nvSpPr>
          <p:cNvPr id="17" name="Text 0">
            <a:extLst>
              <a:ext uri="{FF2B5EF4-FFF2-40B4-BE49-F238E27FC236}">
                <a16:creationId xmlns:a16="http://schemas.microsoft.com/office/drawing/2014/main" id="{AFAE8B4E-C537-003C-D9A9-1D68DAB42820}"/>
              </a:ext>
            </a:extLst>
          </p:cNvPr>
          <p:cNvSpPr/>
          <p:nvPr/>
        </p:nvSpPr>
        <p:spPr>
          <a:xfrm>
            <a:off x="464417" y="155614"/>
            <a:ext cx="7636431" cy="1266825"/>
          </a:xfrm>
          <a:prstGeom prst="rect">
            <a:avLst/>
          </a:prstGeom>
          <a:noFill/>
          <a:ln/>
        </p:spPr>
        <p:txBody>
          <a:bodyPr wrap="square" lIns="0" tIns="0" rIns="0" bIns="0" rtlCol="0" anchor="t"/>
          <a:lstStyle/>
          <a:p>
            <a:pPr marL="0" indent="0">
              <a:lnSpc>
                <a:spcPts val="4950"/>
              </a:lnSpc>
              <a:buNone/>
            </a:pPr>
            <a:r>
              <a:rPr lang="en-US" sz="3600" dirty="0">
                <a:latin typeface="Roboto" panose="02000000000000000000" pitchFamily="2" charset="0"/>
                <a:ea typeface="Roboto" panose="02000000000000000000" pitchFamily="2" charset="0"/>
                <a:cs typeface="Lora" pitchFamily="34" charset="-120"/>
              </a:rPr>
              <a:t>Gamification to Encourage Engagement and Growth</a:t>
            </a:r>
            <a:endParaRPr lang="en-US" sz="3600" dirty="0">
              <a:latin typeface="Roboto" panose="02000000000000000000" pitchFamily="2" charset="0"/>
              <a:ea typeface="Roboto" panose="02000000000000000000" pitchFamily="2" charset="0"/>
            </a:endParaRPr>
          </a:p>
        </p:txBody>
      </p:sp>
      <p:pic>
        <p:nvPicPr>
          <p:cNvPr id="18" name="Image 1" descr="preencoded.png">
            <a:extLst>
              <a:ext uri="{FF2B5EF4-FFF2-40B4-BE49-F238E27FC236}">
                <a16:creationId xmlns:a16="http://schemas.microsoft.com/office/drawing/2014/main" id="{801DC2DA-3B54-81B5-4BCA-9ABB0E82B4CB}"/>
              </a:ext>
            </a:extLst>
          </p:cNvPr>
          <p:cNvPicPr>
            <a:picLocks noChangeAspect="1"/>
          </p:cNvPicPr>
          <p:nvPr/>
        </p:nvPicPr>
        <p:blipFill>
          <a:blip r:embed="rId4"/>
          <a:stretch>
            <a:fillRect/>
          </a:stretch>
        </p:blipFill>
        <p:spPr>
          <a:xfrm>
            <a:off x="464417" y="1676005"/>
            <a:ext cx="538401" cy="538401"/>
          </a:xfrm>
          <a:prstGeom prst="rect">
            <a:avLst/>
          </a:prstGeom>
        </p:spPr>
      </p:pic>
      <p:sp>
        <p:nvSpPr>
          <p:cNvPr id="19" name="Text 1">
            <a:extLst>
              <a:ext uri="{FF2B5EF4-FFF2-40B4-BE49-F238E27FC236}">
                <a16:creationId xmlns:a16="http://schemas.microsoft.com/office/drawing/2014/main" id="{44B99390-338B-DCC4-B2CF-955587BA1944}"/>
              </a:ext>
            </a:extLst>
          </p:cNvPr>
          <p:cNvSpPr/>
          <p:nvPr/>
        </p:nvSpPr>
        <p:spPr>
          <a:xfrm>
            <a:off x="464417" y="2499121"/>
            <a:ext cx="2533769" cy="316706"/>
          </a:xfrm>
          <a:prstGeom prst="rect">
            <a:avLst/>
          </a:prstGeom>
          <a:noFill/>
          <a:ln/>
        </p:spPr>
        <p:txBody>
          <a:bodyPr wrap="none" lIns="0" tIns="0" rIns="0" bIns="0" rtlCol="0" anchor="t"/>
          <a:lstStyle/>
          <a:p>
            <a:pPr marL="0" indent="0" algn="l">
              <a:lnSpc>
                <a:spcPts val="2450"/>
              </a:lnSpc>
              <a:buNone/>
            </a:pPr>
            <a:r>
              <a:rPr lang="en-US" sz="1950" b="1" dirty="0">
                <a:solidFill>
                  <a:srgbClr val="3A3630"/>
                </a:solidFill>
                <a:latin typeface="Roboto" panose="02000000000000000000" pitchFamily="2" charset="0"/>
                <a:ea typeface="Roboto" panose="02000000000000000000" pitchFamily="2" charset="0"/>
                <a:cs typeface="Lora" pitchFamily="34" charset="-120"/>
              </a:rPr>
              <a:t>Achievements</a:t>
            </a:r>
            <a:endParaRPr lang="en-US" sz="1950" b="1" dirty="0">
              <a:latin typeface="Roboto" panose="02000000000000000000" pitchFamily="2" charset="0"/>
              <a:ea typeface="Roboto" panose="02000000000000000000" pitchFamily="2" charset="0"/>
            </a:endParaRPr>
          </a:p>
        </p:txBody>
      </p:sp>
      <p:sp>
        <p:nvSpPr>
          <p:cNvPr id="20" name="Text 2">
            <a:extLst>
              <a:ext uri="{FF2B5EF4-FFF2-40B4-BE49-F238E27FC236}">
                <a16:creationId xmlns:a16="http://schemas.microsoft.com/office/drawing/2014/main" id="{3E9FC9B0-E838-069B-60CD-1778C9CB8A28}"/>
              </a:ext>
            </a:extLst>
          </p:cNvPr>
          <p:cNvSpPr/>
          <p:nvPr/>
        </p:nvSpPr>
        <p:spPr>
          <a:xfrm>
            <a:off x="464417" y="2852362"/>
            <a:ext cx="3656647" cy="1033701"/>
          </a:xfrm>
          <a:prstGeom prst="rect">
            <a:avLst/>
          </a:prstGeom>
          <a:noFill/>
          <a:ln/>
        </p:spPr>
        <p:txBody>
          <a:bodyPr wrap="square" lIns="0" tIns="0" rIns="0" bIns="0" rtlCol="0" anchor="t"/>
          <a:lstStyle/>
          <a:p>
            <a:pPr marL="0" indent="0" algn="l">
              <a:lnSpc>
                <a:spcPts val="2700"/>
              </a:lnSpc>
              <a:buNone/>
            </a:pPr>
            <a:r>
              <a:rPr lang="en-US" sz="1650" dirty="0">
                <a:solidFill>
                  <a:srgbClr val="3A3630"/>
                </a:solidFill>
                <a:latin typeface="Roboto" panose="02000000000000000000" pitchFamily="2" charset="0"/>
                <a:ea typeface="Roboto" panose="02000000000000000000" pitchFamily="2" charset="0"/>
                <a:cs typeface="Source Sans Pro" pitchFamily="34" charset="-120"/>
              </a:rPr>
              <a:t>Earn badges and rewards for completing tasks, building your reputation, and reaching new milestones.</a:t>
            </a:r>
            <a:endParaRPr lang="en-US" sz="1650" dirty="0">
              <a:latin typeface="Roboto" panose="02000000000000000000" pitchFamily="2" charset="0"/>
              <a:ea typeface="Roboto" panose="02000000000000000000" pitchFamily="2" charset="0"/>
            </a:endParaRPr>
          </a:p>
        </p:txBody>
      </p:sp>
      <p:pic>
        <p:nvPicPr>
          <p:cNvPr id="21" name="Image 2" descr="preencoded.png">
            <a:extLst>
              <a:ext uri="{FF2B5EF4-FFF2-40B4-BE49-F238E27FC236}">
                <a16:creationId xmlns:a16="http://schemas.microsoft.com/office/drawing/2014/main" id="{C1A58A8A-0CAE-D893-E511-F3D0C0540DD2}"/>
              </a:ext>
            </a:extLst>
          </p:cNvPr>
          <p:cNvPicPr>
            <a:picLocks noChangeAspect="1"/>
          </p:cNvPicPr>
          <p:nvPr/>
        </p:nvPicPr>
        <p:blipFill>
          <a:blip r:embed="rId5"/>
          <a:stretch>
            <a:fillRect/>
          </a:stretch>
        </p:blipFill>
        <p:spPr>
          <a:xfrm>
            <a:off x="4444081" y="1676005"/>
            <a:ext cx="538401" cy="538401"/>
          </a:xfrm>
          <a:prstGeom prst="rect">
            <a:avLst/>
          </a:prstGeom>
        </p:spPr>
      </p:pic>
      <p:sp>
        <p:nvSpPr>
          <p:cNvPr id="22" name="Text 3">
            <a:extLst>
              <a:ext uri="{FF2B5EF4-FFF2-40B4-BE49-F238E27FC236}">
                <a16:creationId xmlns:a16="http://schemas.microsoft.com/office/drawing/2014/main" id="{7DE77DE7-ACE8-7298-1DC6-DFFCED093A85}"/>
              </a:ext>
            </a:extLst>
          </p:cNvPr>
          <p:cNvSpPr/>
          <p:nvPr/>
        </p:nvSpPr>
        <p:spPr>
          <a:xfrm>
            <a:off x="4444081" y="2499121"/>
            <a:ext cx="2533769" cy="316706"/>
          </a:xfrm>
          <a:prstGeom prst="rect">
            <a:avLst/>
          </a:prstGeom>
          <a:noFill/>
          <a:ln/>
        </p:spPr>
        <p:txBody>
          <a:bodyPr wrap="none" lIns="0" tIns="0" rIns="0" bIns="0" rtlCol="0" anchor="t"/>
          <a:lstStyle/>
          <a:p>
            <a:pPr marL="0" indent="0" algn="l">
              <a:lnSpc>
                <a:spcPts val="2450"/>
              </a:lnSpc>
              <a:buNone/>
            </a:pPr>
            <a:r>
              <a:rPr lang="en-US" sz="1950" b="1" dirty="0">
                <a:solidFill>
                  <a:srgbClr val="3A3630"/>
                </a:solidFill>
                <a:latin typeface="Roboto" panose="02000000000000000000" pitchFamily="2" charset="0"/>
                <a:ea typeface="Roboto" panose="02000000000000000000" pitchFamily="2" charset="0"/>
                <a:cs typeface="Lora" pitchFamily="34" charset="-120"/>
              </a:rPr>
              <a:t>Leaderboards</a:t>
            </a:r>
            <a:endParaRPr lang="en-US" sz="1950" b="1" dirty="0">
              <a:latin typeface="Roboto" panose="02000000000000000000" pitchFamily="2" charset="0"/>
              <a:ea typeface="Roboto" panose="02000000000000000000" pitchFamily="2" charset="0"/>
            </a:endParaRPr>
          </a:p>
        </p:txBody>
      </p:sp>
      <p:sp>
        <p:nvSpPr>
          <p:cNvPr id="23" name="Text 4">
            <a:extLst>
              <a:ext uri="{FF2B5EF4-FFF2-40B4-BE49-F238E27FC236}">
                <a16:creationId xmlns:a16="http://schemas.microsoft.com/office/drawing/2014/main" id="{13DED3ED-82B3-6077-D469-DE41EDEEA0CF}"/>
              </a:ext>
            </a:extLst>
          </p:cNvPr>
          <p:cNvSpPr/>
          <p:nvPr/>
        </p:nvSpPr>
        <p:spPr>
          <a:xfrm>
            <a:off x="4444081" y="2815827"/>
            <a:ext cx="2419706" cy="1033701"/>
          </a:xfrm>
          <a:prstGeom prst="rect">
            <a:avLst/>
          </a:prstGeom>
          <a:noFill/>
          <a:ln/>
        </p:spPr>
        <p:txBody>
          <a:bodyPr wrap="square" lIns="0" tIns="0" rIns="0" bIns="0" rtlCol="0" anchor="t"/>
          <a:lstStyle/>
          <a:p>
            <a:pPr marL="0" indent="0" algn="l">
              <a:lnSpc>
                <a:spcPts val="2700"/>
              </a:lnSpc>
              <a:buNone/>
            </a:pPr>
            <a:r>
              <a:rPr lang="en-US" sz="1600" dirty="0">
                <a:latin typeface="Roboto" panose="02000000000000000000" pitchFamily="2" charset="0"/>
                <a:ea typeface="Roboto" panose="02000000000000000000" pitchFamily="2" charset="0"/>
              </a:rPr>
              <a:t>Track your progress and stay inspired by comparing with top freelancers and clients.</a:t>
            </a:r>
            <a:endParaRPr lang="en-US" sz="1650" dirty="0">
              <a:latin typeface="Roboto" panose="02000000000000000000" pitchFamily="2" charset="0"/>
              <a:ea typeface="Roboto" panose="02000000000000000000" pitchFamily="2" charset="0"/>
            </a:endParaRPr>
          </a:p>
        </p:txBody>
      </p:sp>
      <p:pic>
        <p:nvPicPr>
          <p:cNvPr id="24" name="Image 3" descr="preencoded.png">
            <a:extLst>
              <a:ext uri="{FF2B5EF4-FFF2-40B4-BE49-F238E27FC236}">
                <a16:creationId xmlns:a16="http://schemas.microsoft.com/office/drawing/2014/main" id="{D245A1AB-2310-F569-911E-641F03EAF751}"/>
              </a:ext>
            </a:extLst>
          </p:cNvPr>
          <p:cNvPicPr>
            <a:picLocks noChangeAspect="1"/>
          </p:cNvPicPr>
          <p:nvPr/>
        </p:nvPicPr>
        <p:blipFill>
          <a:blip r:embed="rId6"/>
          <a:stretch>
            <a:fillRect/>
          </a:stretch>
        </p:blipFill>
        <p:spPr>
          <a:xfrm>
            <a:off x="464417" y="4555294"/>
            <a:ext cx="538401" cy="538401"/>
          </a:xfrm>
          <a:prstGeom prst="rect">
            <a:avLst/>
          </a:prstGeom>
        </p:spPr>
      </p:pic>
      <p:sp>
        <p:nvSpPr>
          <p:cNvPr id="25" name="Text 5">
            <a:extLst>
              <a:ext uri="{FF2B5EF4-FFF2-40B4-BE49-F238E27FC236}">
                <a16:creationId xmlns:a16="http://schemas.microsoft.com/office/drawing/2014/main" id="{F69D5F5B-7704-2F05-B73F-F67450509D4A}"/>
              </a:ext>
            </a:extLst>
          </p:cNvPr>
          <p:cNvSpPr/>
          <p:nvPr/>
        </p:nvSpPr>
        <p:spPr>
          <a:xfrm>
            <a:off x="464417" y="5332109"/>
            <a:ext cx="2623899" cy="316706"/>
          </a:xfrm>
          <a:prstGeom prst="rect">
            <a:avLst/>
          </a:prstGeom>
          <a:noFill/>
          <a:ln/>
        </p:spPr>
        <p:txBody>
          <a:bodyPr wrap="none" lIns="0" tIns="0" rIns="0" bIns="0" rtlCol="0" anchor="t"/>
          <a:lstStyle/>
          <a:p>
            <a:pPr marL="0" indent="0" algn="l">
              <a:lnSpc>
                <a:spcPts val="2450"/>
              </a:lnSpc>
              <a:buNone/>
            </a:pPr>
            <a:r>
              <a:rPr lang="en-US" sz="1950" b="1" dirty="0">
                <a:solidFill>
                  <a:srgbClr val="3A3630"/>
                </a:solidFill>
                <a:latin typeface="Lora" pitchFamily="34" charset="0"/>
                <a:ea typeface="Lora" pitchFamily="34" charset="-122"/>
                <a:cs typeface="Lora" pitchFamily="34" charset="-120"/>
              </a:rPr>
              <a:t>Interactive Challenges</a:t>
            </a:r>
            <a:endParaRPr lang="en-US" sz="1950" b="1" dirty="0"/>
          </a:p>
        </p:txBody>
      </p:sp>
      <p:sp>
        <p:nvSpPr>
          <p:cNvPr id="26" name="Text 6">
            <a:extLst>
              <a:ext uri="{FF2B5EF4-FFF2-40B4-BE49-F238E27FC236}">
                <a16:creationId xmlns:a16="http://schemas.microsoft.com/office/drawing/2014/main" id="{B9418D3C-8875-829A-23BF-AC7F02C15D01}"/>
              </a:ext>
            </a:extLst>
          </p:cNvPr>
          <p:cNvSpPr/>
          <p:nvPr/>
        </p:nvSpPr>
        <p:spPr>
          <a:xfrm>
            <a:off x="464417" y="5743274"/>
            <a:ext cx="3656647" cy="1033701"/>
          </a:xfrm>
          <a:prstGeom prst="rect">
            <a:avLst/>
          </a:prstGeom>
          <a:noFill/>
          <a:ln/>
        </p:spPr>
        <p:txBody>
          <a:bodyPr wrap="square" lIns="0" tIns="0" rIns="0" bIns="0" rtlCol="0" anchor="t"/>
          <a:lstStyle/>
          <a:p>
            <a:pPr marL="0" indent="0" algn="l">
              <a:lnSpc>
                <a:spcPts val="2700"/>
              </a:lnSpc>
              <a:buNone/>
            </a:pPr>
            <a:r>
              <a:rPr lang="en-US" sz="1650" dirty="0">
                <a:solidFill>
                  <a:srgbClr val="3A3630"/>
                </a:solidFill>
                <a:latin typeface="Roboto" panose="02000000000000000000" pitchFamily="2" charset="0"/>
                <a:ea typeface="Roboto" panose="02000000000000000000" pitchFamily="2" charset="0"/>
                <a:cs typeface="Source Sans Pro" pitchFamily="34" charset="-120"/>
              </a:rPr>
              <a:t>Engage in skill-building exercises and interactive challenges to continuously improve your expertise.</a:t>
            </a:r>
            <a:endParaRPr lang="en-US" sz="1650" dirty="0">
              <a:latin typeface="Roboto" panose="02000000000000000000" pitchFamily="2" charset="0"/>
              <a:ea typeface="Roboto" panose="02000000000000000000" pitchFamily="2" charset="0"/>
            </a:endParaRPr>
          </a:p>
        </p:txBody>
      </p:sp>
      <p:pic>
        <p:nvPicPr>
          <p:cNvPr id="27" name="Image 4" descr="preencoded.png">
            <a:extLst>
              <a:ext uri="{FF2B5EF4-FFF2-40B4-BE49-F238E27FC236}">
                <a16:creationId xmlns:a16="http://schemas.microsoft.com/office/drawing/2014/main" id="{F89F5EBD-4D15-3771-E96A-5D6FF7C5A36A}"/>
              </a:ext>
            </a:extLst>
          </p:cNvPr>
          <p:cNvPicPr>
            <a:picLocks noChangeAspect="1"/>
          </p:cNvPicPr>
          <p:nvPr/>
        </p:nvPicPr>
        <p:blipFill>
          <a:blip r:embed="rId7"/>
          <a:stretch>
            <a:fillRect/>
          </a:stretch>
        </p:blipFill>
        <p:spPr>
          <a:xfrm>
            <a:off x="4444081" y="4555294"/>
            <a:ext cx="538401" cy="538401"/>
          </a:xfrm>
          <a:prstGeom prst="rect">
            <a:avLst/>
          </a:prstGeom>
        </p:spPr>
      </p:pic>
      <p:sp>
        <p:nvSpPr>
          <p:cNvPr id="28" name="Text 7">
            <a:extLst>
              <a:ext uri="{FF2B5EF4-FFF2-40B4-BE49-F238E27FC236}">
                <a16:creationId xmlns:a16="http://schemas.microsoft.com/office/drawing/2014/main" id="{9D76031A-5429-8FAD-E623-9F79AF06A681}"/>
              </a:ext>
            </a:extLst>
          </p:cNvPr>
          <p:cNvSpPr/>
          <p:nvPr/>
        </p:nvSpPr>
        <p:spPr>
          <a:xfrm>
            <a:off x="4444081" y="5332109"/>
            <a:ext cx="2929533" cy="316706"/>
          </a:xfrm>
          <a:prstGeom prst="rect">
            <a:avLst/>
          </a:prstGeom>
          <a:noFill/>
          <a:ln/>
        </p:spPr>
        <p:txBody>
          <a:bodyPr wrap="none" lIns="0" tIns="0" rIns="0" bIns="0" rtlCol="0" anchor="t"/>
          <a:lstStyle/>
          <a:p>
            <a:pPr marL="0" indent="0" algn="l">
              <a:lnSpc>
                <a:spcPts val="2450"/>
              </a:lnSpc>
              <a:buNone/>
            </a:pPr>
            <a:r>
              <a:rPr lang="en-US" sz="1950" b="1" dirty="0">
                <a:solidFill>
                  <a:srgbClr val="3A3630"/>
                </a:solidFill>
                <a:latin typeface="Lora" pitchFamily="34" charset="0"/>
                <a:ea typeface="Lora" pitchFamily="34" charset="-122"/>
                <a:cs typeface="Lora" pitchFamily="34" charset="-120"/>
              </a:rPr>
              <a:t>Engagement</a:t>
            </a:r>
            <a:endParaRPr lang="en-US" sz="1950" b="1" dirty="0"/>
          </a:p>
        </p:txBody>
      </p:sp>
      <p:sp>
        <p:nvSpPr>
          <p:cNvPr id="29" name="Text 8">
            <a:extLst>
              <a:ext uri="{FF2B5EF4-FFF2-40B4-BE49-F238E27FC236}">
                <a16:creationId xmlns:a16="http://schemas.microsoft.com/office/drawing/2014/main" id="{B4C2363F-81E0-34BF-916D-A721B438B340}"/>
              </a:ext>
            </a:extLst>
          </p:cNvPr>
          <p:cNvSpPr/>
          <p:nvPr/>
        </p:nvSpPr>
        <p:spPr>
          <a:xfrm>
            <a:off x="4444081" y="5542575"/>
            <a:ext cx="2243302" cy="1033701"/>
          </a:xfrm>
          <a:prstGeom prst="rect">
            <a:avLst/>
          </a:prstGeom>
          <a:noFill/>
          <a:ln/>
        </p:spPr>
        <p:txBody>
          <a:bodyPr wrap="square" lIns="0" tIns="0" rIns="0" bIns="0" rtlCol="0" anchor="t"/>
          <a:lstStyle/>
          <a:p>
            <a:endParaRPr lang="en-US" sz="1600" dirty="0"/>
          </a:p>
          <a:p>
            <a:r>
              <a:rPr lang="en-US" sz="1650" dirty="0">
                <a:latin typeface="Roboto" panose="02000000000000000000" pitchFamily="2" charset="0"/>
                <a:ea typeface="Roboto" panose="02000000000000000000" pitchFamily="2" charset="0"/>
              </a:rPr>
              <a:t>Build connections and collaborate within our vibrant community of professionals.</a:t>
            </a:r>
          </a:p>
        </p:txBody>
      </p:sp>
    </p:spTree>
    <p:extLst>
      <p:ext uri="{BB962C8B-B14F-4D97-AF65-F5344CB8AC3E}">
        <p14:creationId xmlns:p14="http://schemas.microsoft.com/office/powerpoint/2010/main" val="10854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42" presetClass="entr" presetSubtype="0" fill="hold"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1000"/>
                                        <p:tgtEl>
                                          <p:spTgt spid="17">
                                            <p:txEl>
                                              <p:pRg st="0" end="0"/>
                                            </p:txEl>
                                          </p:spTgt>
                                        </p:tgtEl>
                                      </p:cBhvr>
                                    </p:animEffect>
                                    <p:anim calcmode="lin" valueType="num">
                                      <p:cBhvr>
                                        <p:cTn id="1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2"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anim calcmode="lin" valueType="num">
                                      <p:cBhvr>
                                        <p:cTn id="24" dur="1000" fill="hold"/>
                                        <p:tgtEl>
                                          <p:spTgt spid="19"/>
                                        </p:tgtEl>
                                        <p:attrNameLst>
                                          <p:attrName>ppt_x</p:attrName>
                                        </p:attrNameLst>
                                      </p:cBhvr>
                                      <p:tavLst>
                                        <p:tav tm="0">
                                          <p:val>
                                            <p:strVal val="#ppt_x"/>
                                          </p:val>
                                        </p:tav>
                                        <p:tav tm="100000">
                                          <p:val>
                                            <p:strVal val="#ppt_x"/>
                                          </p:val>
                                        </p:tav>
                                      </p:tavLst>
                                    </p:anim>
                                    <p:anim calcmode="lin" valueType="num">
                                      <p:cBhvr>
                                        <p:cTn id="25" dur="1000" fill="hold"/>
                                        <p:tgtEl>
                                          <p:spTgt spid="19"/>
                                        </p:tgtEl>
                                        <p:attrNameLst>
                                          <p:attrName>ppt_y</p:attrName>
                                        </p:attrNameLst>
                                      </p:cBhvr>
                                      <p:tavLst>
                                        <p:tav tm="0">
                                          <p:val>
                                            <p:strVal val="#ppt_y+.1"/>
                                          </p:val>
                                        </p:tav>
                                        <p:tav tm="100000">
                                          <p:val>
                                            <p:strVal val="#ppt_y"/>
                                          </p:val>
                                        </p:tav>
                                      </p:tavLst>
                                    </p:anim>
                                  </p:childTnLst>
                                </p:cTn>
                              </p:par>
                            </p:childTnLst>
                          </p:cTn>
                        </p:par>
                        <p:par>
                          <p:cTn id="26" fill="hold">
                            <p:stCondLst>
                              <p:cond delay="5000"/>
                            </p:stCondLst>
                            <p:childTnLst>
                              <p:par>
                                <p:cTn id="27" presetID="42" presetClass="entr" presetSubtype="0" fill="hold" nodeType="afterEffect">
                                  <p:stCondLst>
                                    <p:cond delay="0"/>
                                  </p:stCondLst>
                                  <p:childTnLst>
                                    <p:set>
                                      <p:cBhvr>
                                        <p:cTn id="28" dur="1" fill="hold">
                                          <p:stCondLst>
                                            <p:cond delay="0"/>
                                          </p:stCondLst>
                                        </p:cTn>
                                        <p:tgtEl>
                                          <p:spTgt spid="20">
                                            <p:txEl>
                                              <p:pRg st="0" end="0"/>
                                            </p:txEl>
                                          </p:spTgt>
                                        </p:tgtEl>
                                        <p:attrNameLst>
                                          <p:attrName>style.visibility</p:attrName>
                                        </p:attrNameLst>
                                      </p:cBhvr>
                                      <p:to>
                                        <p:strVal val="visible"/>
                                      </p:to>
                                    </p:set>
                                    <p:animEffect transition="in" filter="fade">
                                      <p:cBhvr>
                                        <p:cTn id="29" dur="1000"/>
                                        <p:tgtEl>
                                          <p:spTgt spid="20">
                                            <p:txEl>
                                              <p:pRg st="0" end="0"/>
                                            </p:txEl>
                                          </p:spTgt>
                                        </p:tgtEl>
                                      </p:cBhvr>
                                    </p:animEffect>
                                    <p:anim calcmode="lin" valueType="num">
                                      <p:cBhvr>
                                        <p:cTn id="30"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32" fill="hold">
                            <p:stCondLst>
                              <p:cond delay="6000"/>
                            </p:stCondLst>
                            <p:childTnLst>
                              <p:par>
                                <p:cTn id="33" presetID="42" presetClass="entr" presetSubtype="0"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anim calcmode="lin" valueType="num">
                                      <p:cBhvr>
                                        <p:cTn id="36" dur="1000" fill="hold"/>
                                        <p:tgtEl>
                                          <p:spTgt spid="21"/>
                                        </p:tgtEl>
                                        <p:attrNameLst>
                                          <p:attrName>ppt_x</p:attrName>
                                        </p:attrNameLst>
                                      </p:cBhvr>
                                      <p:tavLst>
                                        <p:tav tm="0">
                                          <p:val>
                                            <p:strVal val="#ppt_x"/>
                                          </p:val>
                                        </p:tav>
                                        <p:tav tm="100000">
                                          <p:val>
                                            <p:strVal val="#ppt_x"/>
                                          </p:val>
                                        </p:tav>
                                      </p:tavLst>
                                    </p:anim>
                                    <p:anim calcmode="lin" valueType="num">
                                      <p:cBhvr>
                                        <p:cTn id="37" dur="1000" fill="hold"/>
                                        <p:tgtEl>
                                          <p:spTgt spid="21"/>
                                        </p:tgtEl>
                                        <p:attrNameLst>
                                          <p:attrName>ppt_y</p:attrName>
                                        </p:attrNameLst>
                                      </p:cBhvr>
                                      <p:tavLst>
                                        <p:tav tm="0">
                                          <p:val>
                                            <p:strVal val="#ppt_y+.1"/>
                                          </p:val>
                                        </p:tav>
                                        <p:tav tm="100000">
                                          <p:val>
                                            <p:strVal val="#ppt_y"/>
                                          </p:val>
                                        </p:tav>
                                      </p:tavLst>
                                    </p:anim>
                                  </p:childTnLst>
                                </p:cTn>
                              </p:par>
                            </p:childTnLst>
                          </p:cTn>
                        </p:par>
                        <p:par>
                          <p:cTn id="38" fill="hold">
                            <p:stCondLst>
                              <p:cond delay="7000"/>
                            </p:stCondLst>
                            <p:childTnLst>
                              <p:par>
                                <p:cTn id="39" presetID="42" presetClass="entr" presetSubtype="0" fill="hold" nodeType="after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Effect transition="in" filter="fade">
                                      <p:cBhvr>
                                        <p:cTn id="41" dur="1000"/>
                                        <p:tgtEl>
                                          <p:spTgt spid="22">
                                            <p:txEl>
                                              <p:pRg st="0" end="0"/>
                                            </p:txEl>
                                          </p:spTgt>
                                        </p:tgtEl>
                                      </p:cBhvr>
                                    </p:animEffect>
                                    <p:anim calcmode="lin" valueType="num">
                                      <p:cBhvr>
                                        <p:cTn id="4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par>
                          <p:cTn id="44" fill="hold">
                            <p:stCondLst>
                              <p:cond delay="8000"/>
                            </p:stCondLst>
                            <p:childTnLst>
                              <p:par>
                                <p:cTn id="45" presetID="42" presetClass="entr" presetSubtype="0" fill="hold" nodeType="afterEffect">
                                  <p:stCondLst>
                                    <p:cond delay="0"/>
                                  </p:stCondLst>
                                  <p:childTnLst>
                                    <p:set>
                                      <p:cBhvr>
                                        <p:cTn id="46" dur="1" fill="hold">
                                          <p:stCondLst>
                                            <p:cond delay="0"/>
                                          </p:stCondLst>
                                        </p:cTn>
                                        <p:tgtEl>
                                          <p:spTgt spid="23">
                                            <p:txEl>
                                              <p:pRg st="0" end="0"/>
                                            </p:txEl>
                                          </p:spTgt>
                                        </p:tgtEl>
                                        <p:attrNameLst>
                                          <p:attrName>style.visibility</p:attrName>
                                        </p:attrNameLst>
                                      </p:cBhvr>
                                      <p:to>
                                        <p:strVal val="visible"/>
                                      </p:to>
                                    </p:set>
                                    <p:animEffect transition="in" filter="fade">
                                      <p:cBhvr>
                                        <p:cTn id="47" dur="1000"/>
                                        <p:tgtEl>
                                          <p:spTgt spid="23">
                                            <p:txEl>
                                              <p:pRg st="0" end="0"/>
                                            </p:txEl>
                                          </p:spTgt>
                                        </p:tgtEl>
                                      </p:cBhvr>
                                    </p:animEffect>
                                    <p:anim calcmode="lin" valueType="num">
                                      <p:cBhvr>
                                        <p:cTn id="48"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par>
                          <p:cTn id="50" fill="hold">
                            <p:stCondLst>
                              <p:cond delay="9000"/>
                            </p:stCondLst>
                            <p:childTnLst>
                              <p:par>
                                <p:cTn id="51" presetID="42" presetClass="entr" presetSubtype="0"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1000"/>
                                        <p:tgtEl>
                                          <p:spTgt spid="24"/>
                                        </p:tgtEl>
                                      </p:cBhvr>
                                    </p:animEffect>
                                    <p:anim calcmode="lin" valueType="num">
                                      <p:cBhvr>
                                        <p:cTn id="54" dur="1000" fill="hold"/>
                                        <p:tgtEl>
                                          <p:spTgt spid="24"/>
                                        </p:tgtEl>
                                        <p:attrNameLst>
                                          <p:attrName>ppt_x</p:attrName>
                                        </p:attrNameLst>
                                      </p:cBhvr>
                                      <p:tavLst>
                                        <p:tav tm="0">
                                          <p:val>
                                            <p:strVal val="#ppt_x"/>
                                          </p:val>
                                        </p:tav>
                                        <p:tav tm="100000">
                                          <p:val>
                                            <p:strVal val="#ppt_x"/>
                                          </p:val>
                                        </p:tav>
                                      </p:tavLst>
                                    </p:anim>
                                    <p:anim calcmode="lin" valueType="num">
                                      <p:cBhvr>
                                        <p:cTn id="55" dur="1000" fill="hold"/>
                                        <p:tgtEl>
                                          <p:spTgt spid="24"/>
                                        </p:tgtEl>
                                        <p:attrNameLst>
                                          <p:attrName>ppt_y</p:attrName>
                                        </p:attrNameLst>
                                      </p:cBhvr>
                                      <p:tavLst>
                                        <p:tav tm="0">
                                          <p:val>
                                            <p:strVal val="#ppt_y+.1"/>
                                          </p:val>
                                        </p:tav>
                                        <p:tav tm="100000">
                                          <p:val>
                                            <p:strVal val="#ppt_y"/>
                                          </p:val>
                                        </p:tav>
                                      </p:tavLst>
                                    </p:anim>
                                  </p:childTnLst>
                                </p:cTn>
                              </p:par>
                            </p:childTnLst>
                          </p:cTn>
                        </p:par>
                        <p:par>
                          <p:cTn id="56" fill="hold">
                            <p:stCondLst>
                              <p:cond delay="10000"/>
                            </p:stCondLst>
                            <p:childTnLst>
                              <p:par>
                                <p:cTn id="57" presetID="42" presetClass="entr" presetSubtype="0" fill="hold" nodeType="afterEffect">
                                  <p:stCondLst>
                                    <p:cond delay="0"/>
                                  </p:stCondLst>
                                  <p:childTnLst>
                                    <p:set>
                                      <p:cBhvr>
                                        <p:cTn id="58" dur="1" fill="hold">
                                          <p:stCondLst>
                                            <p:cond delay="0"/>
                                          </p:stCondLst>
                                        </p:cTn>
                                        <p:tgtEl>
                                          <p:spTgt spid="25">
                                            <p:txEl>
                                              <p:pRg st="0" end="0"/>
                                            </p:txEl>
                                          </p:spTgt>
                                        </p:tgtEl>
                                        <p:attrNameLst>
                                          <p:attrName>style.visibility</p:attrName>
                                        </p:attrNameLst>
                                      </p:cBhvr>
                                      <p:to>
                                        <p:strVal val="visible"/>
                                      </p:to>
                                    </p:set>
                                    <p:animEffect transition="in" filter="fade">
                                      <p:cBhvr>
                                        <p:cTn id="59" dur="1000"/>
                                        <p:tgtEl>
                                          <p:spTgt spid="25">
                                            <p:txEl>
                                              <p:pRg st="0" end="0"/>
                                            </p:txEl>
                                          </p:spTgt>
                                        </p:tgtEl>
                                      </p:cBhvr>
                                    </p:animEffect>
                                    <p:anim calcmode="lin" valueType="num">
                                      <p:cBhvr>
                                        <p:cTn id="60"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62" fill="hold">
                            <p:stCondLst>
                              <p:cond delay="11000"/>
                            </p:stCondLst>
                            <p:childTnLst>
                              <p:par>
                                <p:cTn id="63" presetID="42" presetClass="entr" presetSubtype="0" fill="hold" nodeType="afterEffect">
                                  <p:stCondLst>
                                    <p:cond delay="0"/>
                                  </p:stCondLst>
                                  <p:childTnLst>
                                    <p:set>
                                      <p:cBhvr>
                                        <p:cTn id="64" dur="1" fill="hold">
                                          <p:stCondLst>
                                            <p:cond delay="0"/>
                                          </p:stCondLst>
                                        </p:cTn>
                                        <p:tgtEl>
                                          <p:spTgt spid="26">
                                            <p:txEl>
                                              <p:pRg st="0" end="0"/>
                                            </p:txEl>
                                          </p:spTgt>
                                        </p:tgtEl>
                                        <p:attrNameLst>
                                          <p:attrName>style.visibility</p:attrName>
                                        </p:attrNameLst>
                                      </p:cBhvr>
                                      <p:to>
                                        <p:strVal val="visible"/>
                                      </p:to>
                                    </p:set>
                                    <p:animEffect transition="in" filter="fade">
                                      <p:cBhvr>
                                        <p:cTn id="65" dur="1000"/>
                                        <p:tgtEl>
                                          <p:spTgt spid="26">
                                            <p:txEl>
                                              <p:pRg st="0" end="0"/>
                                            </p:txEl>
                                          </p:spTgt>
                                        </p:tgtEl>
                                      </p:cBhvr>
                                    </p:animEffect>
                                    <p:anim calcmode="lin" valueType="num">
                                      <p:cBhvr>
                                        <p:cTn id="66"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67"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par>
                          <p:cTn id="68" fill="hold">
                            <p:stCondLst>
                              <p:cond delay="12000"/>
                            </p:stCondLst>
                            <p:childTnLst>
                              <p:par>
                                <p:cTn id="69" presetID="42" presetClass="entr" presetSubtype="0" fill="hold" nodeType="after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1000"/>
                                        <p:tgtEl>
                                          <p:spTgt spid="27"/>
                                        </p:tgtEl>
                                      </p:cBhvr>
                                    </p:animEffect>
                                    <p:anim calcmode="lin" valueType="num">
                                      <p:cBhvr>
                                        <p:cTn id="72" dur="1000" fill="hold"/>
                                        <p:tgtEl>
                                          <p:spTgt spid="27"/>
                                        </p:tgtEl>
                                        <p:attrNameLst>
                                          <p:attrName>ppt_x</p:attrName>
                                        </p:attrNameLst>
                                      </p:cBhvr>
                                      <p:tavLst>
                                        <p:tav tm="0">
                                          <p:val>
                                            <p:strVal val="#ppt_x"/>
                                          </p:val>
                                        </p:tav>
                                        <p:tav tm="100000">
                                          <p:val>
                                            <p:strVal val="#ppt_x"/>
                                          </p:val>
                                        </p:tav>
                                      </p:tavLst>
                                    </p:anim>
                                    <p:anim calcmode="lin" valueType="num">
                                      <p:cBhvr>
                                        <p:cTn id="73" dur="1000" fill="hold"/>
                                        <p:tgtEl>
                                          <p:spTgt spid="27"/>
                                        </p:tgtEl>
                                        <p:attrNameLst>
                                          <p:attrName>ppt_y</p:attrName>
                                        </p:attrNameLst>
                                      </p:cBhvr>
                                      <p:tavLst>
                                        <p:tav tm="0">
                                          <p:val>
                                            <p:strVal val="#ppt_y+.1"/>
                                          </p:val>
                                        </p:tav>
                                        <p:tav tm="100000">
                                          <p:val>
                                            <p:strVal val="#ppt_y"/>
                                          </p:val>
                                        </p:tav>
                                      </p:tavLst>
                                    </p:anim>
                                  </p:childTnLst>
                                </p:cTn>
                              </p:par>
                            </p:childTnLst>
                          </p:cTn>
                        </p:par>
                        <p:par>
                          <p:cTn id="74" fill="hold">
                            <p:stCondLst>
                              <p:cond delay="13000"/>
                            </p:stCondLst>
                            <p:childTnLst>
                              <p:par>
                                <p:cTn id="75" presetID="42" presetClass="entr" presetSubtype="0" fill="hold" nodeType="afterEffect">
                                  <p:stCondLst>
                                    <p:cond delay="0"/>
                                  </p:stCondLst>
                                  <p:childTnLst>
                                    <p:set>
                                      <p:cBhvr>
                                        <p:cTn id="76" dur="1" fill="hold">
                                          <p:stCondLst>
                                            <p:cond delay="0"/>
                                          </p:stCondLst>
                                        </p:cTn>
                                        <p:tgtEl>
                                          <p:spTgt spid="28">
                                            <p:txEl>
                                              <p:pRg st="0" end="0"/>
                                            </p:txEl>
                                          </p:spTgt>
                                        </p:tgtEl>
                                        <p:attrNameLst>
                                          <p:attrName>style.visibility</p:attrName>
                                        </p:attrNameLst>
                                      </p:cBhvr>
                                      <p:to>
                                        <p:strVal val="visible"/>
                                      </p:to>
                                    </p:set>
                                    <p:animEffect transition="in" filter="fade">
                                      <p:cBhvr>
                                        <p:cTn id="77" dur="1000"/>
                                        <p:tgtEl>
                                          <p:spTgt spid="28">
                                            <p:txEl>
                                              <p:pRg st="0" end="0"/>
                                            </p:txEl>
                                          </p:spTgt>
                                        </p:tgtEl>
                                      </p:cBhvr>
                                    </p:animEffect>
                                    <p:anim calcmode="lin" valueType="num">
                                      <p:cBhvr>
                                        <p:cTn id="78"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79" dur="100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80" fill="hold">
                            <p:stCondLst>
                              <p:cond delay="14000"/>
                            </p:stCondLst>
                            <p:childTnLst>
                              <p:par>
                                <p:cTn id="81" presetID="42" presetClass="entr" presetSubtype="0" fill="hold" nodeType="afterEffect">
                                  <p:stCondLst>
                                    <p:cond delay="0"/>
                                  </p:stCondLst>
                                  <p:childTnLst>
                                    <p:set>
                                      <p:cBhvr>
                                        <p:cTn id="82" dur="1" fill="hold">
                                          <p:stCondLst>
                                            <p:cond delay="0"/>
                                          </p:stCondLst>
                                        </p:cTn>
                                        <p:tgtEl>
                                          <p:spTgt spid="29">
                                            <p:txEl>
                                              <p:pRg st="1" end="1"/>
                                            </p:txEl>
                                          </p:spTgt>
                                        </p:tgtEl>
                                        <p:attrNameLst>
                                          <p:attrName>style.visibility</p:attrName>
                                        </p:attrNameLst>
                                      </p:cBhvr>
                                      <p:to>
                                        <p:strVal val="visible"/>
                                      </p:to>
                                    </p:set>
                                    <p:animEffect transition="in" filter="fade">
                                      <p:cBhvr>
                                        <p:cTn id="83" dur="1000"/>
                                        <p:tgtEl>
                                          <p:spTgt spid="29">
                                            <p:txEl>
                                              <p:pRg st="1" end="1"/>
                                            </p:txEl>
                                          </p:spTgt>
                                        </p:tgtEl>
                                      </p:cBhvr>
                                    </p:animEffect>
                                    <p:anim calcmode="lin" valueType="num">
                                      <p:cBhvr>
                                        <p:cTn id="84" dur="1000" fill="hold"/>
                                        <p:tgtEl>
                                          <p:spTgt spid="29">
                                            <p:txEl>
                                              <p:pRg st="1" end="1"/>
                                            </p:txEl>
                                          </p:spTgt>
                                        </p:tgtEl>
                                        <p:attrNameLst>
                                          <p:attrName>ppt_x</p:attrName>
                                        </p:attrNameLst>
                                      </p:cBhvr>
                                      <p:tavLst>
                                        <p:tav tm="0">
                                          <p:val>
                                            <p:strVal val="#ppt_x"/>
                                          </p:val>
                                        </p:tav>
                                        <p:tav tm="100000">
                                          <p:val>
                                            <p:strVal val="#ppt_x"/>
                                          </p:val>
                                        </p:tav>
                                      </p:tavLst>
                                    </p:anim>
                                    <p:anim calcmode="lin" valueType="num">
                                      <p:cBhvr>
                                        <p:cTn id="85" dur="1000" fill="hold"/>
                                        <p:tgtEl>
                                          <p:spTgt spid="2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F1D24-9202-94B0-50DB-2ED84A3E6245}"/>
            </a:ext>
          </a:extLst>
        </p:cNvPr>
        <p:cNvGrpSpPr/>
        <p:nvPr/>
      </p:nvGrpSpPr>
      <p:grpSpPr>
        <a:xfrm>
          <a:off x="0" y="0"/>
          <a:ext cx="0" cy="0"/>
          <a:chOff x="0" y="0"/>
          <a:chExt cx="0" cy="0"/>
        </a:xfrm>
      </p:grpSpPr>
      <p:pic>
        <p:nvPicPr>
          <p:cNvPr id="3" name="Picture 2" descr="A white background with a few clouds&#10;&#10;Description automatically generated with medium confidence">
            <a:extLst>
              <a:ext uri="{FF2B5EF4-FFF2-40B4-BE49-F238E27FC236}">
                <a16:creationId xmlns:a16="http://schemas.microsoft.com/office/drawing/2014/main" id="{24889233-B0EA-D284-16A4-89278EFD705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Image 0" descr="preencoded.png">
            <a:extLst>
              <a:ext uri="{FF2B5EF4-FFF2-40B4-BE49-F238E27FC236}">
                <a16:creationId xmlns:a16="http://schemas.microsoft.com/office/drawing/2014/main" id="{BC6291B8-9BB2-284F-1BEE-515C6D904D5E}"/>
              </a:ext>
            </a:extLst>
          </p:cNvPr>
          <p:cNvPicPr>
            <a:picLocks noChangeAspect="1"/>
          </p:cNvPicPr>
          <p:nvPr/>
        </p:nvPicPr>
        <p:blipFill>
          <a:blip r:embed="rId3"/>
          <a:stretch>
            <a:fillRect/>
          </a:stretch>
        </p:blipFill>
        <p:spPr>
          <a:xfrm>
            <a:off x="7060558" y="0"/>
            <a:ext cx="5131442" cy="6858000"/>
          </a:xfrm>
          <a:prstGeom prst="rect">
            <a:avLst/>
          </a:prstGeom>
        </p:spPr>
      </p:pic>
      <p:sp>
        <p:nvSpPr>
          <p:cNvPr id="4" name="Text 0">
            <a:extLst>
              <a:ext uri="{FF2B5EF4-FFF2-40B4-BE49-F238E27FC236}">
                <a16:creationId xmlns:a16="http://schemas.microsoft.com/office/drawing/2014/main" id="{D1B81153-37AB-A2F5-68E0-5ACE76B1392C}"/>
              </a:ext>
            </a:extLst>
          </p:cNvPr>
          <p:cNvSpPr/>
          <p:nvPr/>
        </p:nvSpPr>
        <p:spPr>
          <a:xfrm>
            <a:off x="275268" y="126782"/>
            <a:ext cx="6357026" cy="1279922"/>
          </a:xfrm>
          <a:prstGeom prst="rect">
            <a:avLst/>
          </a:prstGeom>
          <a:noFill/>
          <a:ln/>
        </p:spPr>
        <p:txBody>
          <a:bodyPr wrap="square" lIns="0" tIns="0" rIns="0" bIns="0" rtlCol="0" anchor="t"/>
          <a:lstStyle/>
          <a:p>
            <a:pPr marL="0" indent="0">
              <a:lnSpc>
                <a:spcPts val="5000"/>
              </a:lnSpc>
              <a:buNone/>
            </a:pPr>
            <a:r>
              <a:rPr lang="en-US" sz="3600" dirty="0">
                <a:latin typeface="Roboto" panose="02000000000000000000" pitchFamily="2" charset="0"/>
                <a:ea typeface="Roboto" panose="02000000000000000000" pitchFamily="2" charset="0"/>
                <a:cs typeface="Lora" pitchFamily="34" charset="-120"/>
              </a:rPr>
              <a:t>Customizable Communication Tools for Collaboration</a:t>
            </a:r>
            <a:endParaRPr lang="en-US" sz="3600" dirty="0">
              <a:latin typeface="Roboto" panose="02000000000000000000" pitchFamily="2" charset="0"/>
              <a:ea typeface="Roboto" panose="02000000000000000000" pitchFamily="2" charset="0"/>
            </a:endParaRPr>
          </a:p>
        </p:txBody>
      </p:sp>
      <p:pic>
        <p:nvPicPr>
          <p:cNvPr id="5" name="Image 1" descr="preencoded.png">
            <a:extLst>
              <a:ext uri="{FF2B5EF4-FFF2-40B4-BE49-F238E27FC236}">
                <a16:creationId xmlns:a16="http://schemas.microsoft.com/office/drawing/2014/main" id="{1B1F6366-AEE4-F321-8AC1-3CEBDBB9ECC8}"/>
              </a:ext>
            </a:extLst>
          </p:cNvPr>
          <p:cNvPicPr>
            <a:picLocks noChangeAspect="1"/>
          </p:cNvPicPr>
          <p:nvPr/>
        </p:nvPicPr>
        <p:blipFill>
          <a:blip r:embed="rId4"/>
          <a:stretch>
            <a:fillRect/>
          </a:stretch>
        </p:blipFill>
        <p:spPr>
          <a:xfrm>
            <a:off x="275268" y="1624287"/>
            <a:ext cx="1087755" cy="1740456"/>
          </a:xfrm>
          <a:prstGeom prst="rect">
            <a:avLst/>
          </a:prstGeom>
        </p:spPr>
      </p:pic>
      <p:sp>
        <p:nvSpPr>
          <p:cNvPr id="6" name="Text 1">
            <a:extLst>
              <a:ext uri="{FF2B5EF4-FFF2-40B4-BE49-F238E27FC236}">
                <a16:creationId xmlns:a16="http://schemas.microsoft.com/office/drawing/2014/main" id="{18C0B450-1AFD-BCA5-FAA4-50F1408E2316}"/>
              </a:ext>
            </a:extLst>
          </p:cNvPr>
          <p:cNvSpPr/>
          <p:nvPr/>
        </p:nvSpPr>
        <p:spPr>
          <a:xfrm>
            <a:off x="1689254" y="1841814"/>
            <a:ext cx="2559606" cy="319921"/>
          </a:xfrm>
          <a:prstGeom prst="rect">
            <a:avLst/>
          </a:prstGeom>
          <a:noFill/>
          <a:ln/>
        </p:spPr>
        <p:txBody>
          <a:bodyPr wrap="none" lIns="0" tIns="0" rIns="0" bIns="0" rtlCol="0" anchor="t"/>
          <a:lstStyle/>
          <a:p>
            <a:pPr marL="0" indent="0" algn="l">
              <a:lnSpc>
                <a:spcPts val="2500"/>
              </a:lnSpc>
              <a:buNone/>
            </a:pPr>
            <a:r>
              <a:rPr lang="en-US" sz="2000" b="1" dirty="0">
                <a:solidFill>
                  <a:srgbClr val="3A3630"/>
                </a:solidFill>
                <a:latin typeface="Roboto" panose="02000000000000000000" pitchFamily="2" charset="0"/>
                <a:ea typeface="Roboto" panose="02000000000000000000" pitchFamily="2" charset="0"/>
                <a:cs typeface="Lora" pitchFamily="34" charset="-120"/>
              </a:rPr>
              <a:t>Seamless Messaging</a:t>
            </a:r>
            <a:endParaRPr lang="en-US" sz="2000" b="1" dirty="0">
              <a:latin typeface="Roboto" panose="02000000000000000000" pitchFamily="2" charset="0"/>
              <a:ea typeface="Roboto" panose="02000000000000000000" pitchFamily="2" charset="0"/>
            </a:endParaRPr>
          </a:p>
        </p:txBody>
      </p:sp>
      <p:sp>
        <p:nvSpPr>
          <p:cNvPr id="7" name="Text 2">
            <a:extLst>
              <a:ext uri="{FF2B5EF4-FFF2-40B4-BE49-F238E27FC236}">
                <a16:creationId xmlns:a16="http://schemas.microsoft.com/office/drawing/2014/main" id="{BA00F465-D251-172A-C687-B04A202A01A7}"/>
              </a:ext>
            </a:extLst>
          </p:cNvPr>
          <p:cNvSpPr/>
          <p:nvPr/>
        </p:nvSpPr>
        <p:spPr>
          <a:xfrm>
            <a:off x="1689254" y="2292228"/>
            <a:ext cx="4815718" cy="696039"/>
          </a:xfrm>
          <a:prstGeom prst="rect">
            <a:avLst/>
          </a:prstGeom>
          <a:noFill/>
          <a:ln/>
        </p:spPr>
        <p:txBody>
          <a:bodyPr wrap="square" lIns="0" tIns="0" rIns="0" bIns="0" rtlCol="0" anchor="t"/>
          <a:lstStyle/>
          <a:p>
            <a:pPr marL="0" indent="0" algn="l">
              <a:lnSpc>
                <a:spcPts val="2700"/>
              </a:lnSpc>
              <a:buNone/>
            </a:pPr>
            <a:r>
              <a:rPr lang="en-US" sz="1700" dirty="0">
                <a:solidFill>
                  <a:srgbClr val="3A3630"/>
                </a:solidFill>
                <a:latin typeface="Roboto" panose="02000000000000000000" pitchFamily="2" charset="0"/>
                <a:ea typeface="Roboto" panose="02000000000000000000" pitchFamily="2" charset="0"/>
                <a:cs typeface="Source Sans Pro" pitchFamily="34" charset="-120"/>
              </a:rPr>
              <a:t>Streamline communication with real-time chat, file sharing, and project-specific messaging channels.</a:t>
            </a:r>
            <a:endParaRPr lang="en-US" sz="1700" dirty="0">
              <a:latin typeface="Roboto" panose="02000000000000000000" pitchFamily="2" charset="0"/>
              <a:ea typeface="Roboto" panose="02000000000000000000" pitchFamily="2" charset="0"/>
            </a:endParaRPr>
          </a:p>
        </p:txBody>
      </p:sp>
      <p:pic>
        <p:nvPicPr>
          <p:cNvPr id="8" name="Image 2" descr="preencoded.png">
            <a:extLst>
              <a:ext uri="{FF2B5EF4-FFF2-40B4-BE49-F238E27FC236}">
                <a16:creationId xmlns:a16="http://schemas.microsoft.com/office/drawing/2014/main" id="{18DBCD6E-9E57-CE58-65BA-DF551BD0346D}"/>
              </a:ext>
            </a:extLst>
          </p:cNvPr>
          <p:cNvPicPr>
            <a:picLocks noChangeAspect="1"/>
          </p:cNvPicPr>
          <p:nvPr/>
        </p:nvPicPr>
        <p:blipFill>
          <a:blip r:embed="rId5"/>
          <a:stretch>
            <a:fillRect/>
          </a:stretch>
        </p:blipFill>
        <p:spPr>
          <a:xfrm>
            <a:off x="275268" y="3364743"/>
            <a:ext cx="1087755" cy="1740456"/>
          </a:xfrm>
          <a:prstGeom prst="rect">
            <a:avLst/>
          </a:prstGeom>
        </p:spPr>
      </p:pic>
      <p:sp>
        <p:nvSpPr>
          <p:cNvPr id="9" name="Text 3">
            <a:extLst>
              <a:ext uri="{FF2B5EF4-FFF2-40B4-BE49-F238E27FC236}">
                <a16:creationId xmlns:a16="http://schemas.microsoft.com/office/drawing/2014/main" id="{FC0E3CA7-E687-E972-9452-20F0316DFCAB}"/>
              </a:ext>
            </a:extLst>
          </p:cNvPr>
          <p:cNvSpPr/>
          <p:nvPr/>
        </p:nvSpPr>
        <p:spPr>
          <a:xfrm>
            <a:off x="1689254" y="3582270"/>
            <a:ext cx="2559606" cy="319921"/>
          </a:xfrm>
          <a:prstGeom prst="rect">
            <a:avLst/>
          </a:prstGeom>
          <a:noFill/>
          <a:ln/>
        </p:spPr>
        <p:txBody>
          <a:bodyPr wrap="none" lIns="0" tIns="0" rIns="0" bIns="0" rtlCol="0" anchor="t"/>
          <a:lstStyle/>
          <a:p>
            <a:pPr marL="0" indent="0" algn="l">
              <a:lnSpc>
                <a:spcPts val="2500"/>
              </a:lnSpc>
              <a:buNone/>
            </a:pPr>
            <a:r>
              <a:rPr lang="en-US" sz="2000" b="1" dirty="0">
                <a:solidFill>
                  <a:srgbClr val="3A3630"/>
                </a:solidFill>
                <a:latin typeface="Roboto" panose="02000000000000000000" pitchFamily="2" charset="0"/>
                <a:ea typeface="Roboto" panose="02000000000000000000" pitchFamily="2" charset="0"/>
                <a:cs typeface="Lora" pitchFamily="34" charset="-120"/>
              </a:rPr>
              <a:t>Video Conferencing</a:t>
            </a:r>
            <a:endParaRPr lang="en-US" sz="2000" b="1" dirty="0">
              <a:latin typeface="Roboto" panose="02000000000000000000" pitchFamily="2" charset="0"/>
              <a:ea typeface="Roboto" panose="02000000000000000000" pitchFamily="2" charset="0"/>
            </a:endParaRPr>
          </a:p>
        </p:txBody>
      </p:sp>
      <p:sp>
        <p:nvSpPr>
          <p:cNvPr id="10" name="Text 4">
            <a:extLst>
              <a:ext uri="{FF2B5EF4-FFF2-40B4-BE49-F238E27FC236}">
                <a16:creationId xmlns:a16="http://schemas.microsoft.com/office/drawing/2014/main" id="{D6D2D7A6-F3C6-980E-25E4-D3D9E4D061F3}"/>
              </a:ext>
            </a:extLst>
          </p:cNvPr>
          <p:cNvSpPr/>
          <p:nvPr/>
        </p:nvSpPr>
        <p:spPr>
          <a:xfrm>
            <a:off x="1689254" y="4032683"/>
            <a:ext cx="5045073" cy="696039"/>
          </a:xfrm>
          <a:prstGeom prst="rect">
            <a:avLst/>
          </a:prstGeom>
          <a:noFill/>
          <a:ln/>
        </p:spPr>
        <p:txBody>
          <a:bodyPr wrap="square" lIns="0" tIns="0" rIns="0" bIns="0" rtlCol="0" anchor="t"/>
          <a:lstStyle/>
          <a:p>
            <a:pPr marL="0" indent="0" algn="l">
              <a:lnSpc>
                <a:spcPts val="2700"/>
              </a:lnSpc>
              <a:buNone/>
            </a:pPr>
            <a:r>
              <a:rPr lang="en-US" sz="1700" dirty="0">
                <a:solidFill>
                  <a:srgbClr val="3A3630"/>
                </a:solidFill>
                <a:latin typeface="Roboto" panose="02000000000000000000" pitchFamily="2" charset="0"/>
                <a:ea typeface="Roboto" panose="02000000000000000000" pitchFamily="2" charset="0"/>
                <a:cs typeface="Source Sans Pro" pitchFamily="34" charset="-120"/>
              </a:rPr>
              <a:t>Conduct face-to-face meetings and remote collaboration sessions through our secure video call capabilities.</a:t>
            </a:r>
            <a:endParaRPr lang="en-US" sz="1700" dirty="0">
              <a:latin typeface="Roboto" panose="02000000000000000000" pitchFamily="2" charset="0"/>
              <a:ea typeface="Roboto" panose="02000000000000000000" pitchFamily="2" charset="0"/>
            </a:endParaRPr>
          </a:p>
        </p:txBody>
      </p:sp>
      <p:pic>
        <p:nvPicPr>
          <p:cNvPr id="11" name="Image 3" descr="preencoded.png">
            <a:extLst>
              <a:ext uri="{FF2B5EF4-FFF2-40B4-BE49-F238E27FC236}">
                <a16:creationId xmlns:a16="http://schemas.microsoft.com/office/drawing/2014/main" id="{0CBA5E7E-D4F0-7E4B-C5D3-881431EE725F}"/>
              </a:ext>
            </a:extLst>
          </p:cNvPr>
          <p:cNvPicPr>
            <a:picLocks noChangeAspect="1"/>
          </p:cNvPicPr>
          <p:nvPr/>
        </p:nvPicPr>
        <p:blipFill>
          <a:blip r:embed="rId6"/>
          <a:stretch>
            <a:fillRect/>
          </a:stretch>
        </p:blipFill>
        <p:spPr>
          <a:xfrm>
            <a:off x="275268" y="5105198"/>
            <a:ext cx="1087755" cy="1740456"/>
          </a:xfrm>
          <a:prstGeom prst="rect">
            <a:avLst/>
          </a:prstGeom>
        </p:spPr>
      </p:pic>
      <p:sp>
        <p:nvSpPr>
          <p:cNvPr id="12" name="Text 5">
            <a:extLst>
              <a:ext uri="{FF2B5EF4-FFF2-40B4-BE49-F238E27FC236}">
                <a16:creationId xmlns:a16="http://schemas.microsoft.com/office/drawing/2014/main" id="{1432DEB9-D4E7-4922-B47C-B654A2A79CA0}"/>
              </a:ext>
            </a:extLst>
          </p:cNvPr>
          <p:cNvSpPr/>
          <p:nvPr/>
        </p:nvSpPr>
        <p:spPr>
          <a:xfrm>
            <a:off x="1689254" y="5322726"/>
            <a:ext cx="2559606" cy="319921"/>
          </a:xfrm>
          <a:prstGeom prst="rect">
            <a:avLst/>
          </a:prstGeom>
          <a:noFill/>
          <a:ln/>
        </p:spPr>
        <p:txBody>
          <a:bodyPr wrap="none" lIns="0" tIns="0" rIns="0" bIns="0" rtlCol="0" anchor="t"/>
          <a:lstStyle/>
          <a:p>
            <a:pPr marL="0" indent="0" algn="l">
              <a:lnSpc>
                <a:spcPts val="2500"/>
              </a:lnSpc>
              <a:buNone/>
            </a:pPr>
            <a:r>
              <a:rPr lang="en-US" sz="2000" b="1" dirty="0">
                <a:solidFill>
                  <a:srgbClr val="3A3630"/>
                </a:solidFill>
                <a:latin typeface="Roboto" panose="02000000000000000000" pitchFamily="2" charset="0"/>
                <a:ea typeface="Roboto" panose="02000000000000000000" pitchFamily="2" charset="0"/>
                <a:cs typeface="Lora" pitchFamily="34" charset="-120"/>
              </a:rPr>
              <a:t>Project Management</a:t>
            </a:r>
            <a:endParaRPr lang="en-US" sz="2000" b="1" dirty="0">
              <a:latin typeface="Roboto" panose="02000000000000000000" pitchFamily="2" charset="0"/>
              <a:ea typeface="Roboto" panose="02000000000000000000" pitchFamily="2" charset="0"/>
            </a:endParaRPr>
          </a:p>
        </p:txBody>
      </p:sp>
      <p:sp>
        <p:nvSpPr>
          <p:cNvPr id="13" name="Text 6">
            <a:extLst>
              <a:ext uri="{FF2B5EF4-FFF2-40B4-BE49-F238E27FC236}">
                <a16:creationId xmlns:a16="http://schemas.microsoft.com/office/drawing/2014/main" id="{E9410AB1-7653-76C6-0DC0-070B8A0FC073}"/>
              </a:ext>
            </a:extLst>
          </p:cNvPr>
          <p:cNvSpPr/>
          <p:nvPr/>
        </p:nvSpPr>
        <p:spPr>
          <a:xfrm>
            <a:off x="1689254" y="5773139"/>
            <a:ext cx="6207204" cy="696039"/>
          </a:xfrm>
          <a:prstGeom prst="rect">
            <a:avLst/>
          </a:prstGeom>
          <a:noFill/>
          <a:ln/>
        </p:spPr>
        <p:txBody>
          <a:bodyPr wrap="square" lIns="0" tIns="0" rIns="0" bIns="0" rtlCol="0" anchor="t"/>
          <a:lstStyle/>
          <a:p>
            <a:pPr marL="0" indent="0" algn="l">
              <a:lnSpc>
                <a:spcPts val="2700"/>
              </a:lnSpc>
              <a:buNone/>
            </a:pPr>
            <a:r>
              <a:rPr lang="en-US" sz="1700" dirty="0">
                <a:solidFill>
                  <a:srgbClr val="3A3630"/>
                </a:solidFill>
                <a:latin typeface="Roboto" panose="02000000000000000000" pitchFamily="2" charset="0"/>
                <a:ea typeface="Roboto" panose="02000000000000000000" pitchFamily="2" charset="0"/>
                <a:cs typeface="Source Sans Pro" pitchFamily="34" charset="-120"/>
              </a:rPr>
              <a:t>Stay organized and on track with our integrated project management tools, task boards, and timelines.</a:t>
            </a:r>
            <a:endParaRPr lang="en-US" sz="17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4960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42"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2"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5000"/>
                            </p:stCondLst>
                            <p:childTnLst>
                              <p:par>
                                <p:cTn id="27" presetID="42"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par>
                          <p:cTn id="32" fill="hold">
                            <p:stCondLst>
                              <p:cond delay="6000"/>
                            </p:stCondLst>
                            <p:childTnLst>
                              <p:par>
                                <p:cTn id="33" presetID="42"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par>
                          <p:cTn id="38" fill="hold">
                            <p:stCondLst>
                              <p:cond delay="7000"/>
                            </p:stCondLst>
                            <p:childTnLst>
                              <p:par>
                                <p:cTn id="39" presetID="42"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par>
                          <p:cTn id="44" fill="hold">
                            <p:stCondLst>
                              <p:cond delay="8000"/>
                            </p:stCondLst>
                            <p:childTnLst>
                              <p:par>
                                <p:cTn id="45" presetID="42" presetClass="entr" presetSubtype="0" fill="hold" nodeType="after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animEffect transition="in" filter="fade">
                                      <p:cBhvr>
                                        <p:cTn id="47" dur="1000"/>
                                        <p:tgtEl>
                                          <p:spTgt spid="10">
                                            <p:txEl>
                                              <p:pRg st="0" end="0"/>
                                            </p:txEl>
                                          </p:spTgt>
                                        </p:tgtEl>
                                      </p:cBhvr>
                                    </p:animEffect>
                                    <p:anim calcmode="lin" valueType="num">
                                      <p:cBhvr>
                                        <p:cTn id="4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50" fill="hold">
                            <p:stCondLst>
                              <p:cond delay="9000"/>
                            </p:stCondLst>
                            <p:childTnLst>
                              <p:par>
                                <p:cTn id="51" presetID="42" presetClass="entr" presetSubtype="0" fill="hold"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anim calcmode="lin" valueType="num">
                                      <p:cBhvr>
                                        <p:cTn id="54" dur="1000" fill="hold"/>
                                        <p:tgtEl>
                                          <p:spTgt spid="11"/>
                                        </p:tgtEl>
                                        <p:attrNameLst>
                                          <p:attrName>ppt_x</p:attrName>
                                        </p:attrNameLst>
                                      </p:cBhvr>
                                      <p:tavLst>
                                        <p:tav tm="0">
                                          <p:val>
                                            <p:strVal val="#ppt_x"/>
                                          </p:val>
                                        </p:tav>
                                        <p:tav tm="100000">
                                          <p:val>
                                            <p:strVal val="#ppt_x"/>
                                          </p:val>
                                        </p:tav>
                                      </p:tavLst>
                                    </p:anim>
                                    <p:anim calcmode="lin" valueType="num">
                                      <p:cBhvr>
                                        <p:cTn id="55" dur="1000" fill="hold"/>
                                        <p:tgtEl>
                                          <p:spTgt spid="11"/>
                                        </p:tgtEl>
                                        <p:attrNameLst>
                                          <p:attrName>ppt_y</p:attrName>
                                        </p:attrNameLst>
                                      </p:cBhvr>
                                      <p:tavLst>
                                        <p:tav tm="0">
                                          <p:val>
                                            <p:strVal val="#ppt_y+.1"/>
                                          </p:val>
                                        </p:tav>
                                        <p:tav tm="100000">
                                          <p:val>
                                            <p:strVal val="#ppt_y"/>
                                          </p:val>
                                        </p:tav>
                                      </p:tavLst>
                                    </p:anim>
                                  </p:childTnLst>
                                </p:cTn>
                              </p:par>
                            </p:childTnLst>
                          </p:cTn>
                        </p:par>
                        <p:par>
                          <p:cTn id="56" fill="hold">
                            <p:stCondLst>
                              <p:cond delay="10000"/>
                            </p:stCondLst>
                            <p:childTnLst>
                              <p:par>
                                <p:cTn id="57" presetID="42" presetClass="entr" presetSubtype="0" fill="hold" nodeType="afterEffect">
                                  <p:stCondLst>
                                    <p:cond delay="0"/>
                                  </p:stCondLst>
                                  <p:childTnLst>
                                    <p:set>
                                      <p:cBhvr>
                                        <p:cTn id="58" dur="1" fill="hold">
                                          <p:stCondLst>
                                            <p:cond delay="0"/>
                                          </p:stCondLst>
                                        </p:cTn>
                                        <p:tgtEl>
                                          <p:spTgt spid="12">
                                            <p:txEl>
                                              <p:pRg st="0" end="0"/>
                                            </p:txEl>
                                          </p:spTgt>
                                        </p:tgtEl>
                                        <p:attrNameLst>
                                          <p:attrName>style.visibility</p:attrName>
                                        </p:attrNameLst>
                                      </p:cBhvr>
                                      <p:to>
                                        <p:strVal val="visible"/>
                                      </p:to>
                                    </p:set>
                                    <p:animEffect transition="in" filter="fade">
                                      <p:cBhvr>
                                        <p:cTn id="59" dur="1000"/>
                                        <p:tgtEl>
                                          <p:spTgt spid="12">
                                            <p:txEl>
                                              <p:pRg st="0" end="0"/>
                                            </p:txEl>
                                          </p:spTgt>
                                        </p:tgtEl>
                                      </p:cBhvr>
                                    </p:animEffect>
                                    <p:anim calcmode="lin" valueType="num">
                                      <p:cBhvr>
                                        <p:cTn id="60"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62" fill="hold">
                            <p:stCondLst>
                              <p:cond delay="11000"/>
                            </p:stCondLst>
                            <p:childTnLst>
                              <p:par>
                                <p:cTn id="63" presetID="42" presetClass="entr" presetSubtype="0" fill="hold" nodeType="afterEffect">
                                  <p:stCondLst>
                                    <p:cond delay="0"/>
                                  </p:stCondLst>
                                  <p:childTnLst>
                                    <p:set>
                                      <p:cBhvr>
                                        <p:cTn id="64" dur="1" fill="hold">
                                          <p:stCondLst>
                                            <p:cond delay="0"/>
                                          </p:stCondLst>
                                        </p:cTn>
                                        <p:tgtEl>
                                          <p:spTgt spid="13">
                                            <p:txEl>
                                              <p:pRg st="0" end="0"/>
                                            </p:txEl>
                                          </p:spTgt>
                                        </p:tgtEl>
                                        <p:attrNameLst>
                                          <p:attrName>style.visibility</p:attrName>
                                        </p:attrNameLst>
                                      </p:cBhvr>
                                      <p:to>
                                        <p:strVal val="visible"/>
                                      </p:to>
                                    </p:set>
                                    <p:animEffect transition="in" filter="fade">
                                      <p:cBhvr>
                                        <p:cTn id="65" dur="1000"/>
                                        <p:tgtEl>
                                          <p:spTgt spid="13">
                                            <p:txEl>
                                              <p:pRg st="0" end="0"/>
                                            </p:txEl>
                                          </p:spTgt>
                                        </p:tgtEl>
                                      </p:cBhvr>
                                    </p:animEffect>
                                    <p:anim calcmode="lin" valueType="num">
                                      <p:cBhvr>
                                        <p:cTn id="66"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67"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96ADC-50A6-2D6D-BD61-6B81F7558635}"/>
            </a:ext>
          </a:extLst>
        </p:cNvPr>
        <p:cNvGrpSpPr/>
        <p:nvPr/>
      </p:nvGrpSpPr>
      <p:grpSpPr>
        <a:xfrm>
          <a:off x="0" y="0"/>
          <a:ext cx="0" cy="0"/>
          <a:chOff x="0" y="0"/>
          <a:chExt cx="0" cy="0"/>
        </a:xfrm>
      </p:grpSpPr>
      <p:pic>
        <p:nvPicPr>
          <p:cNvPr id="3" name="Picture 2" descr="A white background with a few clouds&#10;&#10;Description automatically generated with medium confidence">
            <a:extLst>
              <a:ext uri="{FF2B5EF4-FFF2-40B4-BE49-F238E27FC236}">
                <a16:creationId xmlns:a16="http://schemas.microsoft.com/office/drawing/2014/main" id="{3BB727B2-3F90-3E90-B85C-2072ECFFFB1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 0">
            <a:extLst>
              <a:ext uri="{FF2B5EF4-FFF2-40B4-BE49-F238E27FC236}">
                <a16:creationId xmlns:a16="http://schemas.microsoft.com/office/drawing/2014/main" id="{DD8D80AC-DF3A-A9C7-F8CF-C7AB0E449C88}"/>
              </a:ext>
            </a:extLst>
          </p:cNvPr>
          <p:cNvSpPr/>
          <p:nvPr/>
        </p:nvSpPr>
        <p:spPr>
          <a:xfrm>
            <a:off x="1404883" y="372367"/>
            <a:ext cx="12810887" cy="704017"/>
          </a:xfrm>
          <a:prstGeom prst="rect">
            <a:avLst/>
          </a:prstGeom>
          <a:noFill/>
          <a:ln/>
        </p:spPr>
        <p:txBody>
          <a:bodyPr wrap="none" lIns="0" tIns="0" rIns="0" bIns="0" rtlCol="0" anchor="t"/>
          <a:lstStyle/>
          <a:p>
            <a:pPr marL="0" indent="0">
              <a:lnSpc>
                <a:spcPts val="5500"/>
              </a:lnSpc>
              <a:buNone/>
            </a:pPr>
            <a:r>
              <a:rPr lang="en-US" sz="3200" dirty="0">
                <a:latin typeface="Roboto" panose="02000000000000000000" pitchFamily="2" charset="0"/>
                <a:ea typeface="Roboto" panose="02000000000000000000" pitchFamily="2" charset="0"/>
                <a:cs typeface="Lora" pitchFamily="34" charset="-120"/>
              </a:rPr>
              <a:t>Personalized Portfolios for Showcasing Expertise</a:t>
            </a:r>
            <a:endParaRPr lang="en-US" sz="3200" dirty="0">
              <a:latin typeface="Roboto" panose="02000000000000000000" pitchFamily="2" charset="0"/>
              <a:ea typeface="Roboto" panose="02000000000000000000" pitchFamily="2" charset="0"/>
            </a:endParaRPr>
          </a:p>
        </p:txBody>
      </p:sp>
      <p:pic>
        <p:nvPicPr>
          <p:cNvPr id="4" name="Image 0" descr="preencoded.png">
            <a:extLst>
              <a:ext uri="{FF2B5EF4-FFF2-40B4-BE49-F238E27FC236}">
                <a16:creationId xmlns:a16="http://schemas.microsoft.com/office/drawing/2014/main" id="{926C8F07-7A31-64BE-8196-997A3D40EEAC}"/>
              </a:ext>
            </a:extLst>
          </p:cNvPr>
          <p:cNvPicPr>
            <a:picLocks noChangeAspect="1"/>
          </p:cNvPicPr>
          <p:nvPr/>
        </p:nvPicPr>
        <p:blipFill>
          <a:blip r:embed="rId3"/>
          <a:stretch>
            <a:fillRect/>
          </a:stretch>
        </p:blipFill>
        <p:spPr>
          <a:xfrm>
            <a:off x="568693" y="1931118"/>
            <a:ext cx="3354246" cy="2073018"/>
          </a:xfrm>
          <a:prstGeom prst="rect">
            <a:avLst/>
          </a:prstGeom>
        </p:spPr>
      </p:pic>
      <p:sp>
        <p:nvSpPr>
          <p:cNvPr id="5" name="Text 1">
            <a:extLst>
              <a:ext uri="{FF2B5EF4-FFF2-40B4-BE49-F238E27FC236}">
                <a16:creationId xmlns:a16="http://schemas.microsoft.com/office/drawing/2014/main" id="{2B886037-423D-DA8E-D9AF-2BB354868A7A}"/>
              </a:ext>
            </a:extLst>
          </p:cNvPr>
          <p:cNvSpPr/>
          <p:nvPr/>
        </p:nvSpPr>
        <p:spPr>
          <a:xfrm>
            <a:off x="568693" y="4366879"/>
            <a:ext cx="2816185" cy="351949"/>
          </a:xfrm>
          <a:prstGeom prst="rect">
            <a:avLst/>
          </a:prstGeom>
          <a:noFill/>
          <a:ln/>
        </p:spPr>
        <p:txBody>
          <a:bodyPr wrap="none" lIns="0" tIns="0" rIns="0" bIns="0" rtlCol="0" anchor="t"/>
          <a:lstStyle/>
          <a:p>
            <a:pPr marL="342900" indent="-342900" algn="l">
              <a:lnSpc>
                <a:spcPts val="2750"/>
              </a:lnSpc>
              <a:buFont typeface="+mj-lt"/>
              <a:buAutoNum type="arabicPeriod"/>
            </a:pPr>
            <a:r>
              <a:rPr lang="en-US" sz="2200" b="1" dirty="0">
                <a:latin typeface="Roboto" panose="02000000000000000000" pitchFamily="2" charset="0"/>
                <a:ea typeface="Roboto" panose="02000000000000000000" pitchFamily="2" charset="0"/>
              </a:rPr>
              <a:t>Customizable Design</a:t>
            </a:r>
          </a:p>
        </p:txBody>
      </p:sp>
      <p:sp>
        <p:nvSpPr>
          <p:cNvPr id="6" name="Text 2">
            <a:extLst>
              <a:ext uri="{FF2B5EF4-FFF2-40B4-BE49-F238E27FC236}">
                <a16:creationId xmlns:a16="http://schemas.microsoft.com/office/drawing/2014/main" id="{7F9ACFA4-B1E5-5ADD-1647-4E1AAF7A33B6}"/>
              </a:ext>
            </a:extLst>
          </p:cNvPr>
          <p:cNvSpPr/>
          <p:nvPr/>
        </p:nvSpPr>
        <p:spPr>
          <a:xfrm>
            <a:off x="568693" y="4856532"/>
            <a:ext cx="4078962" cy="1149072"/>
          </a:xfrm>
          <a:prstGeom prst="rect">
            <a:avLst/>
          </a:prstGeom>
          <a:noFill/>
          <a:ln/>
        </p:spPr>
        <p:txBody>
          <a:bodyPr wrap="square" lIns="0" tIns="0" rIns="0" bIns="0" rtlCol="0" anchor="t"/>
          <a:lstStyle/>
          <a:p>
            <a:pPr marL="342900" indent="-342900" algn="l">
              <a:lnSpc>
                <a:spcPts val="3000"/>
              </a:lnSpc>
              <a:buFont typeface="Arial" panose="020B0604020202020204" pitchFamily="34" charset="0"/>
              <a:buChar char="•"/>
            </a:pPr>
            <a:r>
              <a:rPr lang="en-US" sz="1850" dirty="0">
                <a:solidFill>
                  <a:srgbClr val="3A3630"/>
                </a:solidFill>
                <a:latin typeface="Roboto" panose="02000000000000000000" pitchFamily="2" charset="0"/>
                <a:ea typeface="Roboto" panose="02000000000000000000" pitchFamily="2" charset="0"/>
                <a:cs typeface="Source Sans Pro" pitchFamily="34" charset="-120"/>
              </a:rPr>
              <a:t>Create a unique and visually appealing portfolio that reflects personal brand and style.</a:t>
            </a:r>
            <a:endParaRPr lang="en-US" sz="1850" dirty="0">
              <a:latin typeface="Roboto" panose="02000000000000000000" pitchFamily="2" charset="0"/>
              <a:ea typeface="Roboto" panose="02000000000000000000" pitchFamily="2" charset="0"/>
            </a:endParaRPr>
          </a:p>
        </p:txBody>
      </p:sp>
      <p:pic>
        <p:nvPicPr>
          <p:cNvPr id="7" name="Image 1" descr="preencoded.png">
            <a:extLst>
              <a:ext uri="{FF2B5EF4-FFF2-40B4-BE49-F238E27FC236}">
                <a16:creationId xmlns:a16="http://schemas.microsoft.com/office/drawing/2014/main" id="{AF385372-1F8E-AAF5-9D29-105C0B0A6B31}"/>
              </a:ext>
            </a:extLst>
          </p:cNvPr>
          <p:cNvPicPr>
            <a:picLocks noChangeAspect="1"/>
          </p:cNvPicPr>
          <p:nvPr/>
        </p:nvPicPr>
        <p:blipFill>
          <a:blip r:embed="rId4"/>
          <a:stretch>
            <a:fillRect/>
          </a:stretch>
        </p:blipFill>
        <p:spPr>
          <a:xfrm>
            <a:off x="4573522" y="1890177"/>
            <a:ext cx="3420495" cy="2113959"/>
          </a:xfrm>
          <a:prstGeom prst="rect">
            <a:avLst/>
          </a:prstGeom>
        </p:spPr>
      </p:pic>
      <p:sp>
        <p:nvSpPr>
          <p:cNvPr id="8" name="Text 3">
            <a:extLst>
              <a:ext uri="{FF2B5EF4-FFF2-40B4-BE49-F238E27FC236}">
                <a16:creationId xmlns:a16="http://schemas.microsoft.com/office/drawing/2014/main" id="{B0802F61-A654-3970-BA28-786786EA9B40}"/>
              </a:ext>
            </a:extLst>
          </p:cNvPr>
          <p:cNvSpPr/>
          <p:nvPr/>
        </p:nvSpPr>
        <p:spPr>
          <a:xfrm>
            <a:off x="4573522" y="4366878"/>
            <a:ext cx="2816185" cy="351949"/>
          </a:xfrm>
          <a:prstGeom prst="rect">
            <a:avLst/>
          </a:prstGeom>
          <a:noFill/>
          <a:ln/>
        </p:spPr>
        <p:txBody>
          <a:bodyPr wrap="none" lIns="0" tIns="0" rIns="0" bIns="0" rtlCol="0" anchor="t"/>
          <a:lstStyle/>
          <a:p>
            <a:pPr marL="457200" indent="-457200" algn="l">
              <a:lnSpc>
                <a:spcPts val="2750"/>
              </a:lnSpc>
              <a:buFont typeface="+mj-lt"/>
              <a:buAutoNum type="arabicPeriod" startAt="2"/>
            </a:pPr>
            <a:r>
              <a:rPr lang="en-US" sz="2200" b="1" dirty="0">
                <a:solidFill>
                  <a:srgbClr val="3A3630"/>
                </a:solidFill>
                <a:latin typeface="Roboto" panose="02000000000000000000" pitchFamily="2" charset="0"/>
                <a:ea typeface="Roboto" panose="02000000000000000000" pitchFamily="2" charset="0"/>
                <a:cs typeface="Lora" pitchFamily="34" charset="-120"/>
              </a:rPr>
              <a:t>Project Showcase</a:t>
            </a:r>
            <a:endParaRPr lang="en-US" sz="2200" b="1" dirty="0">
              <a:latin typeface="Roboto" panose="02000000000000000000" pitchFamily="2" charset="0"/>
              <a:ea typeface="Roboto" panose="02000000000000000000" pitchFamily="2" charset="0"/>
            </a:endParaRPr>
          </a:p>
        </p:txBody>
      </p:sp>
      <p:sp>
        <p:nvSpPr>
          <p:cNvPr id="9" name="Text 4">
            <a:extLst>
              <a:ext uri="{FF2B5EF4-FFF2-40B4-BE49-F238E27FC236}">
                <a16:creationId xmlns:a16="http://schemas.microsoft.com/office/drawing/2014/main" id="{F26A6010-1778-5C8F-B08F-8910A48B34D8}"/>
              </a:ext>
            </a:extLst>
          </p:cNvPr>
          <p:cNvSpPr/>
          <p:nvPr/>
        </p:nvSpPr>
        <p:spPr>
          <a:xfrm>
            <a:off x="4573522" y="4718827"/>
            <a:ext cx="4078962" cy="1532096"/>
          </a:xfrm>
          <a:prstGeom prst="rect">
            <a:avLst/>
          </a:prstGeom>
          <a:noFill/>
          <a:ln/>
        </p:spPr>
        <p:txBody>
          <a:bodyPr wrap="square" lIns="0" tIns="0" rIns="0" bIns="0" rtlCol="0" anchor="t"/>
          <a:lstStyle/>
          <a:p>
            <a:pPr marL="342900" indent="-342900" algn="l">
              <a:lnSpc>
                <a:spcPts val="3000"/>
              </a:lnSpc>
              <a:buFont typeface="Arial" panose="020B0604020202020204" pitchFamily="34" charset="0"/>
              <a:buChar char="•"/>
            </a:pPr>
            <a:r>
              <a:rPr lang="en-US" sz="1850" dirty="0">
                <a:solidFill>
                  <a:srgbClr val="3A3630"/>
                </a:solidFill>
                <a:latin typeface="Roboto" panose="02000000000000000000" pitchFamily="2" charset="0"/>
                <a:ea typeface="Roboto" panose="02000000000000000000" pitchFamily="2" charset="0"/>
                <a:cs typeface="Source Sans Pro" pitchFamily="34" charset="-120"/>
              </a:rPr>
              <a:t>Highlight your best work samples, client testimonials, and professional achievements to impress potential clients.</a:t>
            </a:r>
            <a:endParaRPr lang="en-US" sz="1850" dirty="0">
              <a:latin typeface="Roboto" panose="02000000000000000000" pitchFamily="2" charset="0"/>
              <a:ea typeface="Roboto" panose="02000000000000000000" pitchFamily="2" charset="0"/>
            </a:endParaRPr>
          </a:p>
        </p:txBody>
      </p:sp>
      <p:pic>
        <p:nvPicPr>
          <p:cNvPr id="10" name="Image 2" descr="preencoded.png">
            <a:extLst>
              <a:ext uri="{FF2B5EF4-FFF2-40B4-BE49-F238E27FC236}">
                <a16:creationId xmlns:a16="http://schemas.microsoft.com/office/drawing/2014/main" id="{73C948AF-80DB-389F-1FA7-BD898B86C6E5}"/>
              </a:ext>
            </a:extLst>
          </p:cNvPr>
          <p:cNvPicPr>
            <a:picLocks noChangeAspect="1"/>
          </p:cNvPicPr>
          <p:nvPr/>
        </p:nvPicPr>
        <p:blipFill>
          <a:blip r:embed="rId5"/>
          <a:stretch>
            <a:fillRect/>
          </a:stretch>
        </p:blipFill>
        <p:spPr>
          <a:xfrm>
            <a:off x="8644600" y="1890177"/>
            <a:ext cx="3420495" cy="2113997"/>
          </a:xfrm>
          <a:prstGeom prst="rect">
            <a:avLst/>
          </a:prstGeom>
        </p:spPr>
      </p:pic>
      <p:sp>
        <p:nvSpPr>
          <p:cNvPr id="11" name="Text 5">
            <a:extLst>
              <a:ext uri="{FF2B5EF4-FFF2-40B4-BE49-F238E27FC236}">
                <a16:creationId xmlns:a16="http://schemas.microsoft.com/office/drawing/2014/main" id="{A821C6CD-486B-11F3-D8EB-8B1D6F838A24}"/>
              </a:ext>
            </a:extLst>
          </p:cNvPr>
          <p:cNvSpPr/>
          <p:nvPr/>
        </p:nvSpPr>
        <p:spPr>
          <a:xfrm>
            <a:off x="8644600" y="4374809"/>
            <a:ext cx="3230404" cy="351949"/>
          </a:xfrm>
          <a:prstGeom prst="rect">
            <a:avLst/>
          </a:prstGeom>
          <a:noFill/>
          <a:ln/>
        </p:spPr>
        <p:txBody>
          <a:bodyPr wrap="none" lIns="0" tIns="0" rIns="0" bIns="0" rtlCol="0" anchor="t"/>
          <a:lstStyle/>
          <a:p>
            <a:pPr marL="457200" indent="-457200" algn="l">
              <a:lnSpc>
                <a:spcPts val="2750"/>
              </a:lnSpc>
              <a:buFont typeface="+mj-lt"/>
              <a:buAutoNum type="arabicPeriod" startAt="3"/>
            </a:pPr>
            <a:r>
              <a:rPr lang="en-US" sz="2200" b="1" dirty="0">
                <a:solidFill>
                  <a:srgbClr val="3A3630"/>
                </a:solidFill>
                <a:latin typeface="Roboto" panose="02000000000000000000" pitchFamily="2" charset="0"/>
                <a:ea typeface="Roboto" panose="02000000000000000000" pitchFamily="2" charset="0"/>
                <a:cs typeface="Lora" pitchFamily="34" charset="-120"/>
              </a:rPr>
              <a:t>Multimedia Presenting</a:t>
            </a:r>
            <a:endParaRPr lang="en-US" sz="2200" b="1" dirty="0">
              <a:latin typeface="Roboto" panose="02000000000000000000" pitchFamily="2" charset="0"/>
              <a:ea typeface="Roboto" panose="02000000000000000000" pitchFamily="2" charset="0"/>
            </a:endParaRPr>
          </a:p>
        </p:txBody>
      </p:sp>
      <p:sp>
        <p:nvSpPr>
          <p:cNvPr id="12" name="Text 6">
            <a:extLst>
              <a:ext uri="{FF2B5EF4-FFF2-40B4-BE49-F238E27FC236}">
                <a16:creationId xmlns:a16="http://schemas.microsoft.com/office/drawing/2014/main" id="{241608FE-95EF-731E-26E4-F3FD72ADE1F1}"/>
              </a:ext>
            </a:extLst>
          </p:cNvPr>
          <p:cNvSpPr/>
          <p:nvPr/>
        </p:nvSpPr>
        <p:spPr>
          <a:xfrm>
            <a:off x="8694102" y="4718827"/>
            <a:ext cx="3486744" cy="1532096"/>
          </a:xfrm>
          <a:prstGeom prst="rect">
            <a:avLst/>
          </a:prstGeom>
          <a:noFill/>
          <a:ln/>
        </p:spPr>
        <p:txBody>
          <a:bodyPr wrap="square" lIns="0" tIns="0" rIns="0" bIns="0" rtlCol="0" anchor="t"/>
          <a:lstStyle/>
          <a:p>
            <a:pPr marL="342900" indent="-342900" algn="l">
              <a:lnSpc>
                <a:spcPts val="3000"/>
              </a:lnSpc>
              <a:buFont typeface="Arial" panose="020B0604020202020204" pitchFamily="34" charset="0"/>
              <a:buChar char="•"/>
            </a:pPr>
            <a:r>
              <a:rPr lang="en-US" sz="1850" dirty="0">
                <a:solidFill>
                  <a:srgbClr val="3A3630"/>
                </a:solidFill>
                <a:latin typeface="Roboto" panose="02000000000000000000" pitchFamily="2" charset="0"/>
                <a:ea typeface="Roboto" panose="02000000000000000000" pitchFamily="2" charset="0"/>
                <a:cs typeface="Source Sans Pro" pitchFamily="34" charset="-120"/>
              </a:rPr>
              <a:t>Combine text, images, and videos while creating a compelling and engaging portfolio experience.</a:t>
            </a:r>
            <a:endParaRPr lang="en-US" sz="185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4440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1000"/>
                                        <p:tgtEl>
                                          <p:spTgt spid="5">
                                            <p:txEl>
                                              <p:pRg st="0" end="0"/>
                                            </p:txEl>
                                          </p:spTgt>
                                        </p:tgtEl>
                                      </p:cBhvr>
                                    </p:animEffect>
                                    <p:anim calcmode="lin" valueType="num">
                                      <p:cBhvr>
                                        <p:cTn id="1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2" presetClass="entr" presetSubtype="0" fill="hold"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1000"/>
                                        <p:tgtEl>
                                          <p:spTgt spid="6">
                                            <p:txEl>
                                              <p:pRg st="0" end="0"/>
                                            </p:txEl>
                                          </p:spTgt>
                                        </p:tgtEl>
                                      </p:cBhvr>
                                    </p:animEffect>
                                    <p:anim calcmode="lin" valueType="num">
                                      <p:cBhvr>
                                        <p:cTn id="2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5000"/>
                            </p:stCondLst>
                            <p:childTnLst>
                              <p:par>
                                <p:cTn id="27" presetID="21" presetClass="entr" presetSubtype="1"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heel(1)">
                                      <p:cBhvr>
                                        <p:cTn id="29" dur="2000"/>
                                        <p:tgtEl>
                                          <p:spTgt spid="7"/>
                                        </p:tgtEl>
                                      </p:cBhvr>
                                    </p:animEffect>
                                  </p:childTnLst>
                                </p:cTn>
                              </p:par>
                            </p:childTnLst>
                          </p:cTn>
                        </p:par>
                        <p:par>
                          <p:cTn id="30" fill="hold">
                            <p:stCondLst>
                              <p:cond delay="7000"/>
                            </p:stCondLst>
                            <p:childTnLst>
                              <p:par>
                                <p:cTn id="31" presetID="42" presetClass="entr" presetSubtype="0" fill="hold" nodeType="after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8000"/>
                            </p:stCondLst>
                            <p:childTnLst>
                              <p:par>
                                <p:cTn id="37" presetID="42" presetClass="entr" presetSubtype="0" fill="hold"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fade">
                                      <p:cBhvr>
                                        <p:cTn id="39" dur="1000"/>
                                        <p:tgtEl>
                                          <p:spTgt spid="9">
                                            <p:txEl>
                                              <p:pRg st="0" end="0"/>
                                            </p:txEl>
                                          </p:spTgt>
                                        </p:tgtEl>
                                      </p:cBhvr>
                                    </p:animEffect>
                                    <p:anim calcmode="lin" valueType="num">
                                      <p:cBhvr>
                                        <p:cTn id="4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42" fill="hold">
                            <p:stCondLst>
                              <p:cond delay="9000"/>
                            </p:stCondLst>
                            <p:childTnLst>
                              <p:par>
                                <p:cTn id="43" presetID="21" presetClass="entr" presetSubtype="1"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heel(1)">
                                      <p:cBhvr>
                                        <p:cTn id="45" dur="2000"/>
                                        <p:tgtEl>
                                          <p:spTgt spid="10"/>
                                        </p:tgtEl>
                                      </p:cBhvr>
                                    </p:animEffect>
                                  </p:childTnLst>
                                </p:cTn>
                              </p:par>
                            </p:childTnLst>
                          </p:cTn>
                        </p:par>
                        <p:par>
                          <p:cTn id="46" fill="hold">
                            <p:stCondLst>
                              <p:cond delay="11000"/>
                            </p:stCondLst>
                            <p:childTnLst>
                              <p:par>
                                <p:cTn id="47" presetID="42" presetClass="entr" presetSubtype="0" fill="hold" nodeType="afterEffect">
                                  <p:stCondLst>
                                    <p:cond delay="0"/>
                                  </p:stCondLst>
                                  <p:childTnLst>
                                    <p:set>
                                      <p:cBhvr>
                                        <p:cTn id="48" dur="1" fill="hold">
                                          <p:stCondLst>
                                            <p:cond delay="0"/>
                                          </p:stCondLst>
                                        </p:cTn>
                                        <p:tgtEl>
                                          <p:spTgt spid="11">
                                            <p:txEl>
                                              <p:pRg st="0" end="0"/>
                                            </p:txEl>
                                          </p:spTgt>
                                        </p:tgtEl>
                                        <p:attrNameLst>
                                          <p:attrName>style.visibility</p:attrName>
                                        </p:attrNameLst>
                                      </p:cBhvr>
                                      <p:to>
                                        <p:strVal val="visible"/>
                                      </p:to>
                                    </p:set>
                                    <p:animEffect transition="in" filter="fade">
                                      <p:cBhvr>
                                        <p:cTn id="49" dur="1000"/>
                                        <p:tgtEl>
                                          <p:spTgt spid="11">
                                            <p:txEl>
                                              <p:pRg st="0" end="0"/>
                                            </p:txEl>
                                          </p:spTgt>
                                        </p:tgtEl>
                                      </p:cBhvr>
                                    </p:animEffect>
                                    <p:anim calcmode="lin" valueType="num">
                                      <p:cBhvr>
                                        <p:cTn id="5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12000"/>
                            </p:stCondLst>
                            <p:childTnLst>
                              <p:par>
                                <p:cTn id="53" presetID="42" presetClass="entr" presetSubtype="0" fill="hold" nodeType="afterEffect">
                                  <p:stCondLst>
                                    <p:cond delay="0"/>
                                  </p:stCondLst>
                                  <p:childTnLst>
                                    <p:set>
                                      <p:cBhvr>
                                        <p:cTn id="54" dur="1" fill="hold">
                                          <p:stCondLst>
                                            <p:cond delay="0"/>
                                          </p:stCondLst>
                                        </p:cTn>
                                        <p:tgtEl>
                                          <p:spTgt spid="12">
                                            <p:txEl>
                                              <p:pRg st="0" end="0"/>
                                            </p:txEl>
                                          </p:spTgt>
                                        </p:tgtEl>
                                        <p:attrNameLst>
                                          <p:attrName>style.visibility</p:attrName>
                                        </p:attrNameLst>
                                      </p:cBhvr>
                                      <p:to>
                                        <p:strVal val="visible"/>
                                      </p:to>
                                    </p:set>
                                    <p:animEffect transition="in" filter="fade">
                                      <p:cBhvr>
                                        <p:cTn id="55" dur="1000"/>
                                        <p:tgtEl>
                                          <p:spTgt spid="12">
                                            <p:txEl>
                                              <p:pRg st="0" end="0"/>
                                            </p:txEl>
                                          </p:spTgt>
                                        </p:tgtEl>
                                      </p:cBhvr>
                                    </p:animEffect>
                                    <p:anim calcmode="lin" valueType="num">
                                      <p:cBhvr>
                                        <p:cTn id="56"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57"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9EE4A-CE4B-558A-5CA1-EDB3A76D54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CF9BBD-65C6-3BA3-E262-B05D0C720560}"/>
              </a:ext>
            </a:extLst>
          </p:cNvPr>
          <p:cNvSpPr>
            <a:spLocks noGrp="1"/>
          </p:cNvSpPr>
          <p:nvPr>
            <p:ph type="ctrTitle"/>
          </p:nvPr>
        </p:nvSpPr>
        <p:spPr>
          <a:xfrm>
            <a:off x="618917" y="1038895"/>
            <a:ext cx="4641364" cy="3303196"/>
          </a:xfrm>
        </p:spPr>
        <p:txBody>
          <a:bodyPr>
            <a:normAutofit/>
          </a:bodyPr>
          <a:lstStyle/>
          <a:p>
            <a:pPr algn="ctr"/>
            <a:r>
              <a:rPr lang="en-US" dirty="0">
                <a:latin typeface="Roboto" panose="02000000000000000000" pitchFamily="2" charset="0"/>
                <a:ea typeface="Roboto" panose="02000000000000000000" pitchFamily="2" charset="0"/>
              </a:rPr>
              <a:t>Thank You !</a:t>
            </a:r>
          </a:p>
        </p:txBody>
      </p:sp>
      <p:sp>
        <p:nvSpPr>
          <p:cNvPr id="3" name="Subtitle 2">
            <a:extLst>
              <a:ext uri="{FF2B5EF4-FFF2-40B4-BE49-F238E27FC236}">
                <a16:creationId xmlns:a16="http://schemas.microsoft.com/office/drawing/2014/main" id="{511B73CE-5DF6-DAB2-8B1D-80CED63D0978}"/>
              </a:ext>
            </a:extLst>
          </p:cNvPr>
          <p:cNvSpPr>
            <a:spLocks noGrp="1"/>
          </p:cNvSpPr>
          <p:nvPr>
            <p:ph type="subTitle" idx="1"/>
          </p:nvPr>
        </p:nvSpPr>
        <p:spPr>
          <a:xfrm>
            <a:off x="618917" y="4879203"/>
            <a:ext cx="4641364" cy="1394594"/>
          </a:xfrm>
        </p:spPr>
        <p:txBody>
          <a:bodyPr anchor="ctr">
            <a:normAutofit/>
          </a:bodyPr>
          <a:lstStyle/>
          <a:p>
            <a:pPr algn="ctr"/>
            <a:r>
              <a:rPr lang="en-US" dirty="0">
                <a:latin typeface="Roboto" panose="02000000000000000000" pitchFamily="2" charset="0"/>
                <a:ea typeface="Roboto" panose="02000000000000000000" pitchFamily="2" charset="0"/>
              </a:rPr>
              <a:t>Any Questions? </a:t>
            </a:r>
          </a:p>
        </p:txBody>
      </p:sp>
      <p:pic>
        <p:nvPicPr>
          <p:cNvPr id="14" name="Picture 13" descr="A blue and purple background&#10;&#10;Description automatically generated">
            <a:extLst>
              <a:ext uri="{FF2B5EF4-FFF2-40B4-BE49-F238E27FC236}">
                <a16:creationId xmlns:a16="http://schemas.microsoft.com/office/drawing/2014/main" id="{3C47F029-FCB9-F8AB-ECD8-85F963E36B50}"/>
              </a:ext>
            </a:extLst>
          </p:cNvPr>
          <p:cNvPicPr>
            <a:picLocks noGrp="1" noRot="1" noChangeAspect="1" noMove="1" noResize="1" noEditPoints="1" noAdjustHandles="1" noChangeArrowheads="1" noChangeShapeType="1" noCrop="1"/>
          </p:cNvPicPr>
          <p:nvPr/>
        </p:nvPicPr>
        <p:blipFill>
          <a:blip r:embed="rId3"/>
          <a:srcRect l="16234" r="24036" b="-1"/>
          <a:stretch/>
        </p:blipFill>
        <p:spPr>
          <a:xfrm>
            <a:off x="5879198" y="490264"/>
            <a:ext cx="6312802" cy="6367736"/>
          </a:xfrm>
          <a:custGeom>
            <a:avLst/>
            <a:gdLst/>
            <a:ahLst/>
            <a:cxnLst/>
            <a:rect l="l" t="t" r="r" b="b"/>
            <a:pathLst>
              <a:path w="6312802" h="6367736">
                <a:moveTo>
                  <a:pt x="789715" y="708127"/>
                </a:moveTo>
                <a:cubicBezTo>
                  <a:pt x="845978" y="711650"/>
                  <a:pt x="901296" y="724302"/>
                  <a:pt x="953475" y="745602"/>
                </a:cubicBezTo>
                <a:cubicBezTo>
                  <a:pt x="1173612" y="834890"/>
                  <a:pt x="1309905" y="1073925"/>
                  <a:pt x="1278834" y="1315681"/>
                </a:cubicBezTo>
                <a:cubicBezTo>
                  <a:pt x="1233750" y="1669869"/>
                  <a:pt x="880524" y="1881517"/>
                  <a:pt x="560369" y="1747304"/>
                </a:cubicBezTo>
                <a:cubicBezTo>
                  <a:pt x="338151" y="1654256"/>
                  <a:pt x="204742" y="1408974"/>
                  <a:pt x="242538" y="1164574"/>
                </a:cubicBezTo>
                <a:cubicBezTo>
                  <a:pt x="286421" y="880774"/>
                  <a:pt x="529219" y="692590"/>
                  <a:pt x="789715" y="708127"/>
                </a:cubicBezTo>
                <a:close/>
                <a:moveTo>
                  <a:pt x="2877121" y="364348"/>
                </a:moveTo>
                <a:cubicBezTo>
                  <a:pt x="2901561" y="365790"/>
                  <a:pt x="2925601" y="371235"/>
                  <a:pt x="2948310" y="380363"/>
                </a:cubicBezTo>
                <a:cubicBezTo>
                  <a:pt x="3044405" y="419202"/>
                  <a:pt x="3103503" y="523063"/>
                  <a:pt x="3089970" y="628607"/>
                </a:cubicBezTo>
                <a:cubicBezTo>
                  <a:pt x="3070190" y="782758"/>
                  <a:pt x="2916600" y="874848"/>
                  <a:pt x="2777343" y="816472"/>
                </a:cubicBezTo>
                <a:cubicBezTo>
                  <a:pt x="2680608" y="775952"/>
                  <a:pt x="2622552" y="669287"/>
                  <a:pt x="2639048" y="562863"/>
                </a:cubicBezTo>
                <a:cubicBezTo>
                  <a:pt x="2658106" y="439382"/>
                  <a:pt x="2763810" y="357542"/>
                  <a:pt x="2877121" y="364348"/>
                </a:cubicBezTo>
                <a:close/>
                <a:moveTo>
                  <a:pt x="5725514" y="29060"/>
                </a:moveTo>
                <a:lnTo>
                  <a:pt x="5748657" y="29701"/>
                </a:lnTo>
                <a:cubicBezTo>
                  <a:pt x="5935681" y="36387"/>
                  <a:pt x="6081789" y="65616"/>
                  <a:pt x="6194082" y="113315"/>
                </a:cubicBezTo>
                <a:lnTo>
                  <a:pt x="6312802" y="183322"/>
                </a:lnTo>
                <a:lnTo>
                  <a:pt x="6312802" y="6367736"/>
                </a:lnTo>
                <a:lnTo>
                  <a:pt x="3171877" y="6367736"/>
                </a:lnTo>
                <a:lnTo>
                  <a:pt x="3171635" y="6367591"/>
                </a:lnTo>
                <a:lnTo>
                  <a:pt x="2683232" y="6367591"/>
                </a:lnTo>
                <a:lnTo>
                  <a:pt x="2683031" y="6367736"/>
                </a:lnTo>
                <a:lnTo>
                  <a:pt x="1006759" y="6367736"/>
                </a:lnTo>
                <a:lnTo>
                  <a:pt x="1017798" y="6253705"/>
                </a:lnTo>
                <a:cubicBezTo>
                  <a:pt x="1043303" y="6019815"/>
                  <a:pt x="1065826" y="5776617"/>
                  <a:pt x="897420" y="5565130"/>
                </a:cubicBezTo>
                <a:cubicBezTo>
                  <a:pt x="700507" y="5318087"/>
                  <a:pt x="491822" y="5428997"/>
                  <a:pt x="271526" y="5130943"/>
                </a:cubicBezTo>
                <a:cubicBezTo>
                  <a:pt x="108646" y="4910648"/>
                  <a:pt x="-26366" y="4708290"/>
                  <a:pt x="39940" y="4415201"/>
                </a:cubicBezTo>
                <a:cubicBezTo>
                  <a:pt x="128666" y="4023216"/>
                  <a:pt x="467878" y="3870268"/>
                  <a:pt x="464356" y="3587268"/>
                </a:cubicBezTo>
                <a:cubicBezTo>
                  <a:pt x="460351" y="3247094"/>
                  <a:pt x="43943" y="3178950"/>
                  <a:pt x="3183" y="2791128"/>
                </a:cubicBezTo>
                <a:cubicBezTo>
                  <a:pt x="-23403" y="2538162"/>
                  <a:pt x="118896" y="2235225"/>
                  <a:pt x="343758" y="2095087"/>
                </a:cubicBezTo>
                <a:cubicBezTo>
                  <a:pt x="758163" y="1836512"/>
                  <a:pt x="1225342" y="2272862"/>
                  <a:pt x="1543093" y="2013487"/>
                </a:cubicBezTo>
                <a:cubicBezTo>
                  <a:pt x="1732879" y="1858534"/>
                  <a:pt x="1763790" y="1542064"/>
                  <a:pt x="1726873" y="1342749"/>
                </a:cubicBezTo>
                <a:cubicBezTo>
                  <a:pt x="1656484" y="963255"/>
                  <a:pt x="1345299" y="901114"/>
                  <a:pt x="1356831" y="612032"/>
                </a:cubicBezTo>
                <a:cubicBezTo>
                  <a:pt x="1365319" y="397180"/>
                  <a:pt x="1547578" y="171600"/>
                  <a:pt x="1773239" y="121551"/>
                </a:cubicBezTo>
                <a:cubicBezTo>
                  <a:pt x="1804789" y="114503"/>
                  <a:pt x="1837013" y="110980"/>
                  <a:pt x="1869333" y="110980"/>
                </a:cubicBezTo>
                <a:cubicBezTo>
                  <a:pt x="2087466" y="110980"/>
                  <a:pt x="2259155" y="271137"/>
                  <a:pt x="2312167" y="320866"/>
                </a:cubicBezTo>
                <a:cubicBezTo>
                  <a:pt x="2563133" y="555255"/>
                  <a:pt x="2364538" y="842498"/>
                  <a:pt x="2568899" y="1194363"/>
                </a:cubicBezTo>
                <a:cubicBezTo>
                  <a:pt x="2600650" y="1246494"/>
                  <a:pt x="2637078" y="1295662"/>
                  <a:pt x="2677726" y="1341226"/>
                </a:cubicBezTo>
                <a:cubicBezTo>
                  <a:pt x="2757804" y="1432276"/>
                  <a:pt x="2906990" y="1416261"/>
                  <a:pt x="2964327" y="1310316"/>
                </a:cubicBezTo>
                <a:cubicBezTo>
                  <a:pt x="3059059" y="1135183"/>
                  <a:pt x="3149628" y="938831"/>
                  <a:pt x="3333248" y="887741"/>
                </a:cubicBezTo>
                <a:cubicBezTo>
                  <a:pt x="3690239" y="788365"/>
                  <a:pt x="3902767" y="1378543"/>
                  <a:pt x="4272730" y="1307994"/>
                </a:cubicBezTo>
                <a:cubicBezTo>
                  <a:pt x="4426320" y="1278686"/>
                  <a:pt x="4515368" y="1152802"/>
                  <a:pt x="4596327" y="996810"/>
                </a:cubicBezTo>
                <a:cubicBezTo>
                  <a:pt x="4618829" y="953326"/>
                  <a:pt x="4640770" y="907521"/>
                  <a:pt x="4663272" y="860676"/>
                </a:cubicBezTo>
                <a:cubicBezTo>
                  <a:pt x="4732781" y="613153"/>
                  <a:pt x="4835282" y="115946"/>
                  <a:pt x="5572324" y="40189"/>
                </a:cubicBezTo>
                <a:cubicBezTo>
                  <a:pt x="5622910" y="31543"/>
                  <a:pt x="5674208" y="27859"/>
                  <a:pt x="5725514" y="29060"/>
                </a:cubicBezTo>
                <a:close/>
                <a:moveTo>
                  <a:pt x="4169348" y="793"/>
                </a:moveTo>
                <a:cubicBezTo>
                  <a:pt x="4219966" y="3995"/>
                  <a:pt x="4269734" y="15368"/>
                  <a:pt x="4316693" y="34505"/>
                </a:cubicBezTo>
                <a:cubicBezTo>
                  <a:pt x="4514808" y="114584"/>
                  <a:pt x="4637488" y="329676"/>
                  <a:pt x="4609540" y="547569"/>
                </a:cubicBezTo>
                <a:cubicBezTo>
                  <a:pt x="4568620" y="865801"/>
                  <a:pt x="4251108" y="1055907"/>
                  <a:pt x="3962986" y="935790"/>
                </a:cubicBezTo>
                <a:cubicBezTo>
                  <a:pt x="3762790" y="852028"/>
                  <a:pt x="3642672" y="631491"/>
                  <a:pt x="3676946" y="411355"/>
                </a:cubicBezTo>
                <a:cubicBezTo>
                  <a:pt x="3716424" y="155985"/>
                  <a:pt x="3934959" y="-13061"/>
                  <a:pt x="4169348" y="793"/>
                </a:cubicBezTo>
                <a:close/>
              </a:path>
            </a:pathLst>
          </a:custGeom>
        </p:spPr>
      </p:pic>
    </p:spTree>
    <p:extLst>
      <p:ext uri="{BB962C8B-B14F-4D97-AF65-F5344CB8AC3E}">
        <p14:creationId xmlns:p14="http://schemas.microsoft.com/office/powerpoint/2010/main" val="165196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2"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hexagons on a white surface">
            <a:extLst>
              <a:ext uri="{FF2B5EF4-FFF2-40B4-BE49-F238E27FC236}">
                <a16:creationId xmlns:a16="http://schemas.microsoft.com/office/drawing/2014/main" id="{4099D755-9230-6333-C9EA-2EB188BCF2E4}"/>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899E084-F1A3-E82B-4668-DF22892CBF7D}"/>
              </a:ext>
            </a:extLst>
          </p:cNvPr>
          <p:cNvSpPr txBox="1"/>
          <p:nvPr/>
        </p:nvSpPr>
        <p:spPr>
          <a:xfrm>
            <a:off x="3048000" y="480814"/>
            <a:ext cx="6096000" cy="369332"/>
          </a:xfrm>
          <a:prstGeom prst="rect">
            <a:avLst/>
          </a:prstGeom>
          <a:noFill/>
        </p:spPr>
        <p:txBody>
          <a:bodyPr wrap="square">
            <a:spAutoFit/>
          </a:bodyPr>
          <a:lstStyle/>
          <a:p>
            <a:pPr algn="ctr"/>
            <a:r>
              <a:rPr lang="en-US" sz="1800" b="1" dirty="0">
                <a:latin typeface="Roboto" panose="02000000000000000000" pitchFamily="2" charset="0"/>
                <a:ea typeface="Roboto" panose="02000000000000000000" pitchFamily="2" charset="0"/>
              </a:rPr>
              <a:t>OUR TEAM</a:t>
            </a:r>
          </a:p>
        </p:txBody>
      </p:sp>
      <p:pic>
        <p:nvPicPr>
          <p:cNvPr id="6" name="Picture 5" descr="A person taking a selfie&#10;&#10;Description automatically generated">
            <a:extLst>
              <a:ext uri="{FF2B5EF4-FFF2-40B4-BE49-F238E27FC236}">
                <a16:creationId xmlns:a16="http://schemas.microsoft.com/office/drawing/2014/main" id="{39427FA4-58AF-A2B6-56D2-4ED2776CE507}"/>
              </a:ext>
            </a:extLst>
          </p:cNvPr>
          <p:cNvPicPr>
            <a:picLocks noChangeAspect="1"/>
          </p:cNvPicPr>
          <p:nvPr/>
        </p:nvPicPr>
        <p:blipFill>
          <a:blip r:embed="rId3"/>
          <a:srcRect l="17949" r="18315" b="-976"/>
          <a:stretch/>
        </p:blipFill>
        <p:spPr>
          <a:xfrm>
            <a:off x="1380436" y="1247914"/>
            <a:ext cx="1811170" cy="21798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BA3F293A-40CD-EC2A-D926-CDE49FABEBC5}"/>
              </a:ext>
            </a:extLst>
          </p:cNvPr>
          <p:cNvSpPr txBox="1"/>
          <p:nvPr/>
        </p:nvSpPr>
        <p:spPr>
          <a:xfrm>
            <a:off x="3311264" y="1876152"/>
            <a:ext cx="2855856" cy="923330"/>
          </a:xfrm>
          <a:prstGeom prst="rect">
            <a:avLst/>
          </a:prstGeom>
          <a:noFill/>
        </p:spPr>
        <p:txBody>
          <a:bodyPr wrap="square">
            <a:spAutoFit/>
          </a:bodyPr>
          <a:lstStyle/>
          <a:p>
            <a:r>
              <a:rPr lang="en-US" sz="1800" b="1" dirty="0">
                <a:latin typeface="Roboto" panose="02000000000000000000" pitchFamily="2" charset="0"/>
                <a:ea typeface="Roboto" panose="02000000000000000000" pitchFamily="2" charset="0"/>
              </a:rPr>
              <a:t>NAME – Disandu Perera</a:t>
            </a:r>
          </a:p>
          <a:p>
            <a:r>
              <a:rPr lang="en-US" sz="1800" b="1" dirty="0">
                <a:latin typeface="Roboto" panose="02000000000000000000" pitchFamily="2" charset="0"/>
                <a:ea typeface="Roboto" panose="02000000000000000000" pitchFamily="2" charset="0"/>
              </a:rPr>
              <a:t>UOW ID -  w2052093</a:t>
            </a:r>
          </a:p>
          <a:p>
            <a:r>
              <a:rPr lang="en-US" sz="1800" b="1" dirty="0">
                <a:latin typeface="Roboto" panose="02000000000000000000" pitchFamily="2" charset="0"/>
                <a:ea typeface="Roboto" panose="02000000000000000000" pitchFamily="2" charset="0"/>
              </a:rPr>
              <a:t>IIT ID - 20220794</a:t>
            </a:r>
          </a:p>
        </p:txBody>
      </p:sp>
      <p:pic>
        <p:nvPicPr>
          <p:cNvPr id="9" name="Picture 8" descr="A person standing outside with his hands in his pockets&#10;&#10;Description automatically generated">
            <a:extLst>
              <a:ext uri="{FF2B5EF4-FFF2-40B4-BE49-F238E27FC236}">
                <a16:creationId xmlns:a16="http://schemas.microsoft.com/office/drawing/2014/main" id="{BA584B3A-5BC8-29F2-0E6A-32A311EBC0C5}"/>
              </a:ext>
            </a:extLst>
          </p:cNvPr>
          <p:cNvPicPr>
            <a:picLocks noChangeAspect="1"/>
          </p:cNvPicPr>
          <p:nvPr/>
        </p:nvPicPr>
        <p:blipFill>
          <a:blip r:embed="rId4"/>
          <a:srcRect l="14480" t="18154" r="6722" b="13846"/>
          <a:stretch/>
        </p:blipFill>
        <p:spPr>
          <a:xfrm>
            <a:off x="1381539" y="3890890"/>
            <a:ext cx="1813326" cy="227693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extBox 10">
            <a:extLst>
              <a:ext uri="{FF2B5EF4-FFF2-40B4-BE49-F238E27FC236}">
                <a16:creationId xmlns:a16="http://schemas.microsoft.com/office/drawing/2014/main" id="{4601AB21-C41D-9BD4-577E-C0778D51E280}"/>
              </a:ext>
            </a:extLst>
          </p:cNvPr>
          <p:cNvSpPr txBox="1"/>
          <p:nvPr/>
        </p:nvSpPr>
        <p:spPr>
          <a:xfrm>
            <a:off x="3311264" y="4567691"/>
            <a:ext cx="6094206" cy="923330"/>
          </a:xfrm>
          <a:prstGeom prst="rect">
            <a:avLst/>
          </a:prstGeom>
          <a:noFill/>
        </p:spPr>
        <p:txBody>
          <a:bodyPr wrap="square">
            <a:spAutoFit/>
          </a:bodyPr>
          <a:lstStyle/>
          <a:p>
            <a:r>
              <a:rPr lang="en-US" sz="1800" b="1" dirty="0">
                <a:latin typeface="Roboto" panose="02000000000000000000" pitchFamily="2" charset="0"/>
                <a:ea typeface="Roboto" panose="02000000000000000000" pitchFamily="2" charset="0"/>
              </a:rPr>
              <a:t>NAME – Vidura Baddage</a:t>
            </a:r>
          </a:p>
          <a:p>
            <a:r>
              <a:rPr lang="en-US" sz="1800" b="1" dirty="0">
                <a:latin typeface="Roboto" panose="02000000000000000000" pitchFamily="2" charset="0"/>
                <a:ea typeface="Roboto" panose="02000000000000000000" pitchFamily="2" charset="0"/>
              </a:rPr>
              <a:t>UOW ID – w2051870</a:t>
            </a:r>
          </a:p>
          <a:p>
            <a:r>
              <a:rPr lang="en-US" sz="1800" b="1" dirty="0">
                <a:latin typeface="Roboto" panose="02000000000000000000" pitchFamily="2" charset="0"/>
                <a:ea typeface="Roboto" panose="02000000000000000000" pitchFamily="2" charset="0"/>
              </a:rPr>
              <a:t>IIT ID - 20231067</a:t>
            </a:r>
          </a:p>
        </p:txBody>
      </p:sp>
      <p:pic>
        <p:nvPicPr>
          <p:cNvPr id="12" name="Picture 11" descr="A person holding a camera&#10;&#10;Description automatically generated">
            <a:extLst>
              <a:ext uri="{FF2B5EF4-FFF2-40B4-BE49-F238E27FC236}">
                <a16:creationId xmlns:a16="http://schemas.microsoft.com/office/drawing/2014/main" id="{02E3D661-92EE-E266-1C2E-53758336D5EB}"/>
              </a:ext>
            </a:extLst>
          </p:cNvPr>
          <p:cNvPicPr>
            <a:picLocks noChangeAspect="1"/>
          </p:cNvPicPr>
          <p:nvPr/>
        </p:nvPicPr>
        <p:blipFill>
          <a:blip r:embed="rId5"/>
          <a:srcRect l="16350" t="6010" r="-3422" b="27250"/>
          <a:stretch/>
        </p:blipFill>
        <p:spPr>
          <a:xfrm>
            <a:off x="7227284" y="1336243"/>
            <a:ext cx="1826555" cy="217383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TextBox 13">
            <a:extLst>
              <a:ext uri="{FF2B5EF4-FFF2-40B4-BE49-F238E27FC236}">
                <a16:creationId xmlns:a16="http://schemas.microsoft.com/office/drawing/2014/main" id="{BD882032-2B2B-3CD7-B303-BC8B014DA0FA}"/>
              </a:ext>
            </a:extLst>
          </p:cNvPr>
          <p:cNvSpPr txBox="1"/>
          <p:nvPr/>
        </p:nvSpPr>
        <p:spPr>
          <a:xfrm>
            <a:off x="9144000" y="1876152"/>
            <a:ext cx="3190240" cy="923330"/>
          </a:xfrm>
          <a:prstGeom prst="rect">
            <a:avLst/>
          </a:prstGeom>
          <a:noFill/>
        </p:spPr>
        <p:txBody>
          <a:bodyPr wrap="square">
            <a:spAutoFit/>
          </a:bodyPr>
          <a:lstStyle/>
          <a:p>
            <a:r>
              <a:rPr lang="en-US" b="1" dirty="0">
                <a:latin typeface="Roboto" panose="02000000000000000000" pitchFamily="2" charset="0"/>
                <a:ea typeface="Roboto" panose="02000000000000000000" pitchFamily="2" charset="0"/>
              </a:rPr>
              <a:t>NAME – Bihandu Methsilu</a:t>
            </a:r>
          </a:p>
          <a:p>
            <a:r>
              <a:rPr lang="en-US" b="1" dirty="0">
                <a:latin typeface="Roboto" panose="02000000000000000000" pitchFamily="2" charset="0"/>
                <a:ea typeface="Roboto" panose="02000000000000000000" pitchFamily="2" charset="0"/>
              </a:rPr>
              <a:t>UOW ID – w2053763</a:t>
            </a:r>
          </a:p>
          <a:p>
            <a:r>
              <a:rPr lang="en-US" b="1" dirty="0">
                <a:latin typeface="Roboto" panose="02000000000000000000" pitchFamily="2" charset="0"/>
                <a:ea typeface="Roboto" panose="02000000000000000000" pitchFamily="2" charset="0"/>
              </a:rPr>
              <a:t>IIT ID - 20222346</a:t>
            </a:r>
          </a:p>
        </p:txBody>
      </p:sp>
      <p:pic>
        <p:nvPicPr>
          <p:cNvPr id="15" name="Picture 14" descr="A person standing in front of a flower arch&#10;&#10;Description automatically generated">
            <a:extLst>
              <a:ext uri="{FF2B5EF4-FFF2-40B4-BE49-F238E27FC236}">
                <a16:creationId xmlns:a16="http://schemas.microsoft.com/office/drawing/2014/main" id="{FF8FF72C-3BD2-CC35-21C0-943E1D735DF5}"/>
              </a:ext>
            </a:extLst>
          </p:cNvPr>
          <p:cNvPicPr>
            <a:picLocks noChangeAspect="1"/>
          </p:cNvPicPr>
          <p:nvPr/>
        </p:nvPicPr>
        <p:blipFill>
          <a:blip r:embed="rId6"/>
          <a:srcRect l="3868" t="7367" r="11952" b="21505"/>
          <a:stretch/>
        </p:blipFill>
        <p:spPr>
          <a:xfrm>
            <a:off x="7232383" y="3890890"/>
            <a:ext cx="1821456" cy="22862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TextBox 17">
            <a:extLst>
              <a:ext uri="{FF2B5EF4-FFF2-40B4-BE49-F238E27FC236}">
                <a16:creationId xmlns:a16="http://schemas.microsoft.com/office/drawing/2014/main" id="{CF18FCA9-1612-9E4A-CC8A-67584D313FE2}"/>
              </a:ext>
            </a:extLst>
          </p:cNvPr>
          <p:cNvSpPr txBox="1"/>
          <p:nvPr/>
        </p:nvSpPr>
        <p:spPr>
          <a:xfrm>
            <a:off x="9144000" y="4567691"/>
            <a:ext cx="6167120" cy="923330"/>
          </a:xfrm>
          <a:prstGeom prst="rect">
            <a:avLst/>
          </a:prstGeom>
          <a:noFill/>
        </p:spPr>
        <p:txBody>
          <a:bodyPr wrap="square">
            <a:spAutoFit/>
          </a:bodyPr>
          <a:lstStyle/>
          <a:p>
            <a:r>
              <a:rPr lang="en-US" sz="1800" b="1" dirty="0">
                <a:latin typeface="Roboto" panose="02000000000000000000" pitchFamily="2" charset="0"/>
                <a:ea typeface="Roboto" panose="02000000000000000000" pitchFamily="2" charset="0"/>
              </a:rPr>
              <a:t>NAME – Dineth Jayasuriya</a:t>
            </a:r>
          </a:p>
          <a:p>
            <a:r>
              <a:rPr lang="en-US" sz="1800" b="1" dirty="0">
                <a:latin typeface="Roboto" panose="02000000000000000000" pitchFamily="2" charset="0"/>
                <a:ea typeface="Roboto" panose="02000000000000000000" pitchFamily="2" charset="0"/>
              </a:rPr>
              <a:t>UOW ID – w2052288</a:t>
            </a:r>
          </a:p>
          <a:p>
            <a:r>
              <a:rPr lang="en-US" sz="1800" b="1" dirty="0">
                <a:latin typeface="Roboto" panose="02000000000000000000" pitchFamily="2" charset="0"/>
                <a:ea typeface="Roboto" panose="02000000000000000000" pitchFamily="2" charset="0"/>
              </a:rPr>
              <a:t>IIT ID - 20220601</a:t>
            </a:r>
          </a:p>
        </p:txBody>
      </p:sp>
    </p:spTree>
    <p:extLst>
      <p:ext uri="{BB962C8B-B14F-4D97-AF65-F5344CB8AC3E}">
        <p14:creationId xmlns:p14="http://schemas.microsoft.com/office/powerpoint/2010/main" val="357960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childTnLst>
                          </p:cTn>
                        </p:par>
                        <p:par>
                          <p:cTn id="14" fill="hold">
                            <p:stCondLst>
                              <p:cond delay="30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21" presetClass="entr" presetSubtype="1"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heel(1)">
                                      <p:cBhvr>
                                        <p:cTn id="23" dur="2000"/>
                                        <p:tgtEl>
                                          <p:spTgt spid="12"/>
                                        </p:tgtEl>
                                      </p:cBhvr>
                                    </p:animEffect>
                                  </p:childTnLst>
                                </p:cTn>
                              </p:par>
                            </p:childTnLst>
                          </p:cTn>
                        </p:par>
                        <p:par>
                          <p:cTn id="24" fill="hold">
                            <p:stCondLst>
                              <p:cond delay="6000"/>
                            </p:stCondLst>
                            <p:childTnLst>
                              <p:par>
                                <p:cTn id="25" presetID="42"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7000"/>
                            </p:stCondLst>
                            <p:childTnLst>
                              <p:par>
                                <p:cTn id="31" presetID="21" presetClass="entr" presetSubtype="1"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heel(1)">
                                      <p:cBhvr>
                                        <p:cTn id="33" dur="2000"/>
                                        <p:tgtEl>
                                          <p:spTgt spid="9"/>
                                        </p:tgtEl>
                                      </p:cBhvr>
                                    </p:animEffect>
                                  </p:childTnLst>
                                </p:cTn>
                              </p:par>
                            </p:childTnLst>
                          </p:cTn>
                        </p:par>
                        <p:par>
                          <p:cTn id="34" fill="hold">
                            <p:stCondLst>
                              <p:cond delay="9000"/>
                            </p:stCondLst>
                            <p:childTnLst>
                              <p:par>
                                <p:cTn id="35" presetID="42"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par>
                          <p:cTn id="40" fill="hold">
                            <p:stCondLst>
                              <p:cond delay="10000"/>
                            </p:stCondLst>
                            <p:childTnLst>
                              <p:par>
                                <p:cTn id="41" presetID="21" presetClass="entr" presetSubtype="1"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heel(1)">
                                      <p:cBhvr>
                                        <p:cTn id="43" dur="2000"/>
                                        <p:tgtEl>
                                          <p:spTgt spid="15"/>
                                        </p:tgtEl>
                                      </p:cBhvr>
                                    </p:animEffect>
                                  </p:childTnLst>
                                </p:cTn>
                              </p:par>
                            </p:childTnLst>
                          </p:cTn>
                        </p:par>
                        <p:par>
                          <p:cTn id="44" fill="hold">
                            <p:stCondLst>
                              <p:cond delay="12000"/>
                            </p:stCondLst>
                            <p:childTnLst>
                              <p:par>
                                <p:cTn id="45" presetID="42"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4"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background with a few clouds&#10;&#10;Description automatically generated with medium confidence">
            <a:extLst>
              <a:ext uri="{FF2B5EF4-FFF2-40B4-BE49-F238E27FC236}">
                <a16:creationId xmlns:a16="http://schemas.microsoft.com/office/drawing/2014/main" id="{7FECE57C-C32A-C6EE-64E8-1CEEF1689962}"/>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61AF3120-6D37-DD41-0E97-482D1BE4299A}"/>
              </a:ext>
            </a:extLst>
          </p:cNvPr>
          <p:cNvSpPr txBox="1"/>
          <p:nvPr/>
        </p:nvSpPr>
        <p:spPr>
          <a:xfrm>
            <a:off x="1412240" y="294640"/>
            <a:ext cx="3881120" cy="584775"/>
          </a:xfrm>
          <a:prstGeom prst="rect">
            <a:avLst/>
          </a:prstGeom>
          <a:noFill/>
        </p:spPr>
        <p:txBody>
          <a:bodyPr wrap="square" rtlCol="0">
            <a:spAutoFit/>
          </a:bodyPr>
          <a:lstStyle/>
          <a:p>
            <a:pPr algn="ctr"/>
            <a:r>
              <a:rPr lang="en-US" sz="3200" b="1" dirty="0">
                <a:latin typeface="Roboto" panose="02000000000000000000" pitchFamily="2" charset="0"/>
                <a:ea typeface="Roboto" panose="02000000000000000000" pitchFamily="2" charset="0"/>
              </a:rPr>
              <a:t>Problem Definition</a:t>
            </a:r>
          </a:p>
        </p:txBody>
      </p:sp>
      <p:pic>
        <p:nvPicPr>
          <p:cNvPr id="5" name="Image 0" descr="preencoded.png">
            <a:extLst>
              <a:ext uri="{FF2B5EF4-FFF2-40B4-BE49-F238E27FC236}">
                <a16:creationId xmlns:a16="http://schemas.microsoft.com/office/drawing/2014/main" id="{C6768966-31F5-81C4-0B1A-3B33A8BCFB1B}"/>
              </a:ext>
            </a:extLst>
          </p:cNvPr>
          <p:cNvPicPr>
            <a:picLocks noGrp="1" noRot="1" noChangeAspect="1" noMove="1" noResize="1" noEditPoints="1" noAdjustHandles="1" noChangeArrowheads="1" noChangeShapeType="1" noCrop="1"/>
          </p:cNvPicPr>
          <p:nvPr/>
        </p:nvPicPr>
        <p:blipFill>
          <a:blip r:embed="rId3"/>
          <a:stretch>
            <a:fillRect/>
          </a:stretch>
        </p:blipFill>
        <p:spPr>
          <a:xfrm>
            <a:off x="6898642" y="0"/>
            <a:ext cx="5293358" cy="6858000"/>
          </a:xfrm>
          <a:prstGeom prst="rect">
            <a:avLst/>
          </a:prstGeom>
        </p:spPr>
      </p:pic>
      <p:sp>
        <p:nvSpPr>
          <p:cNvPr id="6" name="TextBox 5">
            <a:extLst>
              <a:ext uri="{FF2B5EF4-FFF2-40B4-BE49-F238E27FC236}">
                <a16:creationId xmlns:a16="http://schemas.microsoft.com/office/drawing/2014/main" id="{C20CE013-1370-1D29-778A-E300F4E0AA54}"/>
              </a:ext>
            </a:extLst>
          </p:cNvPr>
          <p:cNvSpPr txBox="1"/>
          <p:nvPr/>
        </p:nvSpPr>
        <p:spPr>
          <a:xfrm>
            <a:off x="350520" y="1143000"/>
            <a:ext cx="6080760"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In today’s fast-paced business world, organizations and individuals struggle to find the right talent that meets their needs.</a:t>
            </a:r>
          </a:p>
          <a:p>
            <a:pPr marL="342900" indent="-342900">
              <a:buFont typeface="Arial" panose="020B0604020202020204" pitchFamily="34" charset="0"/>
              <a:buChar char="•"/>
            </a:pPr>
            <a:endParaRPr lang="en-US" sz="24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Traditional recruitment platforms often lack personalization, making it difficult for professionals to showcase unique skills and for businesses to find specialized talent efficiently.</a:t>
            </a:r>
          </a:p>
          <a:p>
            <a:r>
              <a:rPr lang="en-US" sz="2400" dirty="0">
                <a:latin typeface="Roboto" panose="02000000000000000000" pitchFamily="2" charset="0"/>
                <a:ea typeface="Roboto" panose="02000000000000000000" pitchFamily="2" charset="0"/>
              </a:rPr>
              <a:t> </a:t>
            </a: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This leads to lost opportunities, reduced productivity, and slower growth.</a:t>
            </a:r>
          </a:p>
        </p:txBody>
      </p:sp>
    </p:spTree>
    <p:extLst>
      <p:ext uri="{BB962C8B-B14F-4D97-AF65-F5344CB8AC3E}">
        <p14:creationId xmlns:p14="http://schemas.microsoft.com/office/powerpoint/2010/main" val="296242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1000"/>
                                        <p:tgtEl>
                                          <p:spTgt spid="6">
                                            <p:txEl>
                                              <p:pRg st="0" end="0"/>
                                            </p:txEl>
                                          </p:spTgt>
                                        </p:tgtEl>
                                      </p:cBhvr>
                                    </p:animEffect>
                                    <p:anim calcmode="lin" valueType="num">
                                      <p:cBhvr>
                                        <p:cTn id="1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2" presetClass="entr" presetSubtype="0" fill="hold" nodeType="after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1000"/>
                                        <p:tgtEl>
                                          <p:spTgt spid="6">
                                            <p:txEl>
                                              <p:pRg st="2" end="2"/>
                                            </p:txEl>
                                          </p:spTgt>
                                        </p:tgtEl>
                                      </p:cBhvr>
                                    </p:animEffect>
                                    <p:anim calcmode="lin" valueType="num">
                                      <p:cBhvr>
                                        <p:cTn id="2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5000"/>
                            </p:stCondLst>
                            <p:childTnLst>
                              <p:par>
                                <p:cTn id="27" presetID="42" presetClass="entr" presetSubtype="0" fill="hold" nodeType="after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fade">
                                      <p:cBhvr>
                                        <p:cTn id="29" dur="1000"/>
                                        <p:tgtEl>
                                          <p:spTgt spid="6">
                                            <p:txEl>
                                              <p:pRg st="4" end="4"/>
                                            </p:txEl>
                                          </p:spTgt>
                                        </p:tgtEl>
                                      </p:cBhvr>
                                    </p:animEffect>
                                    <p:anim calcmode="lin" valueType="num">
                                      <p:cBhvr>
                                        <p:cTn id="3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BC4A5-07FB-7A38-E9A1-F3DA4E2C6911}"/>
            </a:ext>
          </a:extLst>
        </p:cNvPr>
        <p:cNvGrpSpPr/>
        <p:nvPr/>
      </p:nvGrpSpPr>
      <p:grpSpPr>
        <a:xfrm>
          <a:off x="0" y="0"/>
          <a:ext cx="0" cy="0"/>
          <a:chOff x="0" y="0"/>
          <a:chExt cx="0" cy="0"/>
        </a:xfrm>
      </p:grpSpPr>
      <p:pic>
        <p:nvPicPr>
          <p:cNvPr id="3" name="Picture 2" descr="A white background with a few clouds&#10;&#10;Description automatically generated with medium confidence">
            <a:extLst>
              <a:ext uri="{FF2B5EF4-FFF2-40B4-BE49-F238E27FC236}">
                <a16:creationId xmlns:a16="http://schemas.microsoft.com/office/drawing/2014/main" id="{C20562FF-3E4F-C2B0-92D3-E7497B3790B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CFFCFE1-E15D-C573-6379-E4D486F3CAEA}"/>
              </a:ext>
            </a:extLst>
          </p:cNvPr>
          <p:cNvSpPr txBox="1"/>
          <p:nvPr/>
        </p:nvSpPr>
        <p:spPr>
          <a:xfrm>
            <a:off x="798653" y="347241"/>
            <a:ext cx="5297347" cy="584775"/>
          </a:xfrm>
          <a:prstGeom prst="rect">
            <a:avLst/>
          </a:prstGeom>
          <a:noFill/>
        </p:spPr>
        <p:txBody>
          <a:bodyPr wrap="square" rtlCol="0">
            <a:spAutoFit/>
          </a:bodyPr>
          <a:lstStyle/>
          <a:p>
            <a:pPr algn="ctr"/>
            <a:r>
              <a:rPr lang="en-US" sz="3200" b="1" dirty="0">
                <a:latin typeface="Roboto" panose="02000000000000000000" pitchFamily="2" charset="0"/>
                <a:ea typeface="Roboto" panose="02000000000000000000" pitchFamily="2" charset="0"/>
              </a:rPr>
              <a:t>Our Proposed Solution</a:t>
            </a:r>
          </a:p>
        </p:txBody>
      </p:sp>
      <p:pic>
        <p:nvPicPr>
          <p:cNvPr id="7" name="Picture 6" descr="A person holding a cell phone&#10;&#10;Description automatically generated">
            <a:extLst>
              <a:ext uri="{FF2B5EF4-FFF2-40B4-BE49-F238E27FC236}">
                <a16:creationId xmlns:a16="http://schemas.microsoft.com/office/drawing/2014/main" id="{867BB52E-66A9-5A17-3BBB-8922F252E47B}"/>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6858000" y="0"/>
            <a:ext cx="5334000" cy="6858000"/>
          </a:xfrm>
          <a:prstGeom prst="rect">
            <a:avLst/>
          </a:prstGeom>
        </p:spPr>
      </p:pic>
      <p:sp>
        <p:nvSpPr>
          <p:cNvPr id="8" name="TextBox 7">
            <a:extLst>
              <a:ext uri="{FF2B5EF4-FFF2-40B4-BE49-F238E27FC236}">
                <a16:creationId xmlns:a16="http://schemas.microsoft.com/office/drawing/2014/main" id="{DB910205-5CB0-3B90-780C-C1A96E1CE1F8}"/>
              </a:ext>
            </a:extLst>
          </p:cNvPr>
          <p:cNvSpPr txBox="1"/>
          <p:nvPr/>
        </p:nvSpPr>
        <p:spPr>
          <a:xfrm>
            <a:off x="321198" y="1279257"/>
            <a:ext cx="6215605"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Roboto" panose="02000000000000000000" pitchFamily="2" charset="0"/>
                <a:ea typeface="Roboto" panose="02000000000000000000" pitchFamily="2" charset="0"/>
              </a:rPr>
              <a:t>Our app connects businesses with freelancers in creative services, eco-friendly consulting, and tech support. </a:t>
            </a:r>
          </a:p>
          <a:p>
            <a:pPr marL="342900" indent="-342900">
              <a:buFont typeface="Arial" panose="020B0604020202020204" pitchFamily="34" charset="0"/>
              <a:buChar char="•"/>
            </a:pPr>
            <a:endParaRPr lang="en-US" sz="20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2000" dirty="0">
                <a:latin typeface="Roboto" panose="02000000000000000000" pitchFamily="2" charset="0"/>
                <a:ea typeface="Roboto" panose="02000000000000000000" pitchFamily="2" charset="0"/>
              </a:rPr>
              <a:t>It features enhanced profiles with portfolios, video intros, and verified skills, supported by AI-driven matching for relevant connections. </a:t>
            </a:r>
          </a:p>
          <a:p>
            <a:pPr marL="342900" indent="-342900">
              <a:buFont typeface="Arial" panose="020B0604020202020204" pitchFamily="34" charset="0"/>
              <a:buChar char="•"/>
            </a:pPr>
            <a:endParaRPr lang="en-US" sz="20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2000" dirty="0">
                <a:latin typeface="Roboto" panose="02000000000000000000" pitchFamily="2" charset="0"/>
                <a:ea typeface="Roboto" panose="02000000000000000000" pitchFamily="2" charset="0"/>
              </a:rPr>
              <a:t>Trust is built through verified reviews, background checks, and real-time tracking. Gamification, video calls, and collaborative workspaces enhance engagement. </a:t>
            </a:r>
          </a:p>
          <a:p>
            <a:pPr marL="342900" indent="-342900">
              <a:buFont typeface="Arial" panose="020B0604020202020204" pitchFamily="34" charset="0"/>
              <a:buChar char="•"/>
            </a:pPr>
            <a:endParaRPr lang="en-US" sz="20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2000" dirty="0">
                <a:latin typeface="Roboto" panose="02000000000000000000" pitchFamily="2" charset="0"/>
                <a:ea typeface="Roboto" panose="02000000000000000000" pitchFamily="2" charset="0"/>
              </a:rPr>
              <a:t>With flexible pricing and customizable profiles, our platform fosters a trust-driven marketplace for growth-oriented collaborations.</a:t>
            </a:r>
          </a:p>
        </p:txBody>
      </p:sp>
    </p:spTree>
    <p:extLst>
      <p:ext uri="{BB962C8B-B14F-4D97-AF65-F5344CB8AC3E}">
        <p14:creationId xmlns:p14="http://schemas.microsoft.com/office/powerpoint/2010/main" val="421005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1000"/>
                                        <p:tgtEl>
                                          <p:spTgt spid="8">
                                            <p:txEl>
                                              <p:pRg st="0" end="0"/>
                                            </p:txEl>
                                          </p:spTgt>
                                        </p:tgtEl>
                                      </p:cBhvr>
                                    </p:animEffect>
                                    <p:anim calcmode="lin" valueType="num">
                                      <p:cBhvr>
                                        <p:cTn id="1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2" presetClass="entr" presetSubtype="0" fill="hold" nodeType="after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fade">
                                      <p:cBhvr>
                                        <p:cTn id="23" dur="1000"/>
                                        <p:tgtEl>
                                          <p:spTgt spid="8">
                                            <p:txEl>
                                              <p:pRg st="2" end="2"/>
                                            </p:txEl>
                                          </p:spTgt>
                                        </p:tgtEl>
                                      </p:cBhvr>
                                    </p:animEffect>
                                    <p:anim calcmode="lin" valueType="num">
                                      <p:cBhvr>
                                        <p:cTn id="24"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5000"/>
                            </p:stCondLst>
                            <p:childTnLst>
                              <p:par>
                                <p:cTn id="27" presetID="42" presetClass="entr" presetSubtype="0" fill="hold" nodeType="after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1000"/>
                                        <p:tgtEl>
                                          <p:spTgt spid="8">
                                            <p:txEl>
                                              <p:pRg st="4" end="4"/>
                                            </p:txEl>
                                          </p:spTgt>
                                        </p:tgtEl>
                                      </p:cBhvr>
                                    </p:animEffect>
                                    <p:anim calcmode="lin" valueType="num">
                                      <p:cBhvr>
                                        <p:cTn id="30"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par>
                          <p:cTn id="32" fill="hold">
                            <p:stCondLst>
                              <p:cond delay="6000"/>
                            </p:stCondLst>
                            <p:childTnLst>
                              <p:par>
                                <p:cTn id="33" presetID="42" presetClass="entr" presetSubtype="0" fill="hold" nodeType="after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Effect transition="in" filter="fade">
                                      <p:cBhvr>
                                        <p:cTn id="35" dur="1000"/>
                                        <p:tgtEl>
                                          <p:spTgt spid="8">
                                            <p:txEl>
                                              <p:pRg st="6" end="6"/>
                                            </p:txEl>
                                          </p:spTgt>
                                        </p:tgtEl>
                                      </p:cBhvr>
                                    </p:animEffect>
                                    <p:anim calcmode="lin" valueType="num">
                                      <p:cBhvr>
                                        <p:cTn id="36"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38E5C-E806-2ADB-7F5B-F04BD441A349}"/>
            </a:ext>
          </a:extLst>
        </p:cNvPr>
        <p:cNvGrpSpPr/>
        <p:nvPr/>
      </p:nvGrpSpPr>
      <p:grpSpPr>
        <a:xfrm>
          <a:off x="0" y="0"/>
          <a:ext cx="0" cy="0"/>
          <a:chOff x="0" y="0"/>
          <a:chExt cx="0" cy="0"/>
        </a:xfrm>
      </p:grpSpPr>
      <p:pic>
        <p:nvPicPr>
          <p:cNvPr id="3" name="Picture 2" descr="A white background with a few clouds&#10;&#10;Description automatically generated with medium confidence">
            <a:extLst>
              <a:ext uri="{FF2B5EF4-FFF2-40B4-BE49-F238E27FC236}">
                <a16:creationId xmlns:a16="http://schemas.microsoft.com/office/drawing/2014/main" id="{661D048B-9BDB-A7ED-8C4D-7379A9639E0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0C370F3-5CB4-376D-C12F-ED03326F4A91}"/>
              </a:ext>
            </a:extLst>
          </p:cNvPr>
          <p:cNvSpPr txBox="1"/>
          <p:nvPr/>
        </p:nvSpPr>
        <p:spPr>
          <a:xfrm>
            <a:off x="4120587" y="393539"/>
            <a:ext cx="3750198" cy="584775"/>
          </a:xfrm>
          <a:prstGeom prst="rect">
            <a:avLst/>
          </a:prstGeom>
          <a:noFill/>
        </p:spPr>
        <p:txBody>
          <a:bodyPr wrap="square" rtlCol="0">
            <a:spAutoFit/>
          </a:bodyPr>
          <a:lstStyle/>
          <a:p>
            <a:pPr algn="ctr"/>
            <a:r>
              <a:rPr lang="en-US" sz="3200" b="1" dirty="0">
                <a:latin typeface="Roboto" panose="02000000000000000000" pitchFamily="2" charset="0"/>
                <a:ea typeface="Roboto" panose="02000000000000000000" pitchFamily="2" charset="0"/>
              </a:rPr>
              <a:t>Our Features</a:t>
            </a:r>
          </a:p>
        </p:txBody>
      </p:sp>
      <p:graphicFrame>
        <p:nvGraphicFramePr>
          <p:cNvPr id="28" name="TextBox 3">
            <a:extLst>
              <a:ext uri="{FF2B5EF4-FFF2-40B4-BE49-F238E27FC236}">
                <a16:creationId xmlns:a16="http://schemas.microsoft.com/office/drawing/2014/main" id="{3235FACC-61FA-4B62-0A12-6AE800FC6074}"/>
              </a:ext>
            </a:extLst>
          </p:cNvPr>
          <p:cNvGraphicFramePr/>
          <p:nvPr>
            <p:extLst>
              <p:ext uri="{D42A27DB-BD31-4B8C-83A1-F6EECF244321}">
                <p14:modId xmlns:p14="http://schemas.microsoft.com/office/powerpoint/2010/main" val="3284065123"/>
              </p:ext>
            </p:extLst>
          </p:nvPr>
        </p:nvGraphicFramePr>
        <p:xfrm>
          <a:off x="381965" y="1197980"/>
          <a:ext cx="11620982" cy="51706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586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500"/>
                                  </p:stCondLst>
                                  <p:childTnLst>
                                    <p:set>
                                      <p:cBhvr>
                                        <p:cTn id="12" dur="1" fill="hold">
                                          <p:stCondLst>
                                            <p:cond delay="0"/>
                                          </p:stCondLst>
                                        </p:cTn>
                                        <p:tgtEl>
                                          <p:spTgt spid="28"/>
                                        </p:tgtEl>
                                        <p:attrNameLst>
                                          <p:attrName>style.visibility</p:attrName>
                                        </p:attrNameLst>
                                      </p:cBhvr>
                                      <p:to>
                                        <p:strVal val="visible"/>
                                      </p:to>
                                    </p:set>
                                    <p:animEffect transition="in" filter="wipe(up)">
                                      <p:cBhvr>
                                        <p:cTn id="13"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8"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456A2-A50E-1892-5E52-9E57792E2A36}"/>
            </a:ext>
          </a:extLst>
        </p:cNvPr>
        <p:cNvGrpSpPr/>
        <p:nvPr/>
      </p:nvGrpSpPr>
      <p:grpSpPr>
        <a:xfrm>
          <a:off x="0" y="0"/>
          <a:ext cx="0" cy="0"/>
          <a:chOff x="0" y="0"/>
          <a:chExt cx="0" cy="0"/>
        </a:xfrm>
      </p:grpSpPr>
      <p:pic>
        <p:nvPicPr>
          <p:cNvPr id="3" name="Picture 2" descr="A white background with a few clouds&#10;&#10;Description automatically generated with medium confidence">
            <a:extLst>
              <a:ext uri="{FF2B5EF4-FFF2-40B4-BE49-F238E27FC236}">
                <a16:creationId xmlns:a16="http://schemas.microsoft.com/office/drawing/2014/main" id="{06ECAA8E-5107-422E-34C9-D06087A29CB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2DA8C6A-30A2-338F-B0A4-30AC7317F80C}"/>
              </a:ext>
            </a:extLst>
          </p:cNvPr>
          <p:cNvSpPr txBox="1"/>
          <p:nvPr/>
        </p:nvSpPr>
        <p:spPr>
          <a:xfrm>
            <a:off x="1695691" y="370452"/>
            <a:ext cx="8843058" cy="717504"/>
          </a:xfrm>
          <a:prstGeom prst="rect">
            <a:avLst/>
          </a:prstGeom>
          <a:noFill/>
        </p:spPr>
        <p:txBody>
          <a:bodyPr wrap="square">
            <a:spAutoFit/>
          </a:bodyPr>
          <a:lstStyle/>
          <a:p>
            <a:pPr marL="0" indent="0" algn="ctr">
              <a:lnSpc>
                <a:spcPts val="5500"/>
              </a:lnSpc>
              <a:buNone/>
            </a:pPr>
            <a:r>
              <a:rPr lang="en-US" sz="3000" b="1" dirty="0">
                <a:latin typeface="Roboto" panose="02000000000000000000" pitchFamily="2" charset="0"/>
                <a:ea typeface="Roboto" panose="02000000000000000000" pitchFamily="2" charset="0"/>
                <a:cs typeface="Lora" pitchFamily="34" charset="-120"/>
              </a:rPr>
              <a:t>Niche Service Categories for Specialized Needs</a:t>
            </a:r>
            <a:endParaRPr lang="en-US" sz="3000" b="1" dirty="0">
              <a:latin typeface="Roboto" panose="02000000000000000000" pitchFamily="2" charset="0"/>
              <a:ea typeface="Roboto" panose="02000000000000000000" pitchFamily="2" charset="0"/>
            </a:endParaRPr>
          </a:p>
        </p:txBody>
      </p:sp>
      <p:graphicFrame>
        <p:nvGraphicFramePr>
          <p:cNvPr id="13" name="TextBox 4">
            <a:extLst>
              <a:ext uri="{FF2B5EF4-FFF2-40B4-BE49-F238E27FC236}">
                <a16:creationId xmlns:a16="http://schemas.microsoft.com/office/drawing/2014/main" id="{41853AE7-8524-D2A5-33EA-8F676C3D6D5F}"/>
              </a:ext>
            </a:extLst>
          </p:cNvPr>
          <p:cNvGraphicFramePr/>
          <p:nvPr>
            <p:extLst>
              <p:ext uri="{D42A27DB-BD31-4B8C-83A1-F6EECF244321}">
                <p14:modId xmlns:p14="http://schemas.microsoft.com/office/powerpoint/2010/main" val="1591903919"/>
              </p:ext>
            </p:extLst>
          </p:nvPr>
        </p:nvGraphicFramePr>
        <p:xfrm>
          <a:off x="300942" y="1458408"/>
          <a:ext cx="11632557" cy="47276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162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25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1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EBD69-3C7E-B52F-AC71-B83BE53C8EFB}"/>
            </a:ext>
          </a:extLst>
        </p:cNvPr>
        <p:cNvGrpSpPr/>
        <p:nvPr/>
      </p:nvGrpSpPr>
      <p:grpSpPr>
        <a:xfrm>
          <a:off x="0" y="0"/>
          <a:ext cx="0" cy="0"/>
          <a:chOff x="0" y="0"/>
          <a:chExt cx="0" cy="0"/>
        </a:xfrm>
      </p:grpSpPr>
      <p:pic>
        <p:nvPicPr>
          <p:cNvPr id="3" name="Picture 2" descr="A white background with a few clouds&#10;&#10;Description automatically generated with medium confidence">
            <a:extLst>
              <a:ext uri="{FF2B5EF4-FFF2-40B4-BE49-F238E27FC236}">
                <a16:creationId xmlns:a16="http://schemas.microsoft.com/office/drawing/2014/main" id="{7B8AD5E9-2278-BA63-B144-A142DA753383}"/>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B131AB69-3946-F1F1-1C4D-8744A6F539F4}"/>
              </a:ext>
            </a:extLst>
          </p:cNvPr>
          <p:cNvSpPr txBox="1"/>
          <p:nvPr/>
        </p:nvSpPr>
        <p:spPr>
          <a:xfrm>
            <a:off x="-355600" y="0"/>
            <a:ext cx="7569200" cy="659796"/>
          </a:xfrm>
          <a:prstGeom prst="rect">
            <a:avLst/>
          </a:prstGeom>
          <a:noFill/>
        </p:spPr>
        <p:txBody>
          <a:bodyPr wrap="square">
            <a:spAutoFit/>
          </a:bodyPr>
          <a:lstStyle/>
          <a:p>
            <a:pPr marL="0" indent="0" algn="ctr">
              <a:lnSpc>
                <a:spcPts val="5050"/>
              </a:lnSpc>
              <a:buNone/>
            </a:pPr>
            <a:r>
              <a:rPr lang="en-US" sz="2300" b="1" dirty="0">
                <a:latin typeface="Roboto" panose="02000000000000000000" pitchFamily="2" charset="0"/>
                <a:ea typeface="Roboto" panose="02000000000000000000" pitchFamily="2" charset="0"/>
                <a:cs typeface="Lora" pitchFamily="34" charset="-120"/>
              </a:rPr>
              <a:t>Enhanced Freelancer Profiles for Deeper Insights</a:t>
            </a:r>
            <a:endParaRPr lang="en-US" sz="2300" b="1" dirty="0">
              <a:latin typeface="Roboto" panose="02000000000000000000" pitchFamily="2" charset="0"/>
              <a:ea typeface="Roboto" panose="02000000000000000000" pitchFamily="2" charset="0"/>
            </a:endParaRPr>
          </a:p>
        </p:txBody>
      </p:sp>
      <p:pic>
        <p:nvPicPr>
          <p:cNvPr id="10" name="Picture 9" descr="A person sitting at a desk looking at a computer screen&#10;&#10;Description automatically generated">
            <a:extLst>
              <a:ext uri="{FF2B5EF4-FFF2-40B4-BE49-F238E27FC236}">
                <a16:creationId xmlns:a16="http://schemas.microsoft.com/office/drawing/2014/main" id="{AC3ED565-6B49-0B2F-E56E-DC7331545378}"/>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6858000" y="0"/>
            <a:ext cx="5334000" cy="6858000"/>
          </a:xfrm>
          <a:prstGeom prst="rect">
            <a:avLst/>
          </a:prstGeom>
        </p:spPr>
      </p:pic>
      <p:sp>
        <p:nvSpPr>
          <p:cNvPr id="11" name="TextBox 10">
            <a:extLst>
              <a:ext uri="{FF2B5EF4-FFF2-40B4-BE49-F238E27FC236}">
                <a16:creationId xmlns:a16="http://schemas.microsoft.com/office/drawing/2014/main" id="{2A7264D3-80FC-4282-3491-04987432307E}"/>
              </a:ext>
            </a:extLst>
          </p:cNvPr>
          <p:cNvSpPr txBox="1"/>
          <p:nvPr/>
        </p:nvSpPr>
        <p:spPr>
          <a:xfrm>
            <a:off x="91440" y="914400"/>
            <a:ext cx="6644640" cy="6201698"/>
          </a:xfrm>
          <a:prstGeom prst="rect">
            <a:avLst/>
          </a:prstGeom>
          <a:noFill/>
        </p:spPr>
        <p:txBody>
          <a:bodyPr wrap="square" rtlCol="0">
            <a:spAutoFit/>
          </a:bodyPr>
          <a:lstStyle/>
          <a:p>
            <a:pPr marL="342900" indent="-342900">
              <a:buFont typeface="+mj-lt"/>
              <a:buAutoNum type="arabicPeriod"/>
            </a:pPr>
            <a:r>
              <a:rPr lang="en-US" sz="1900" b="1" dirty="0">
                <a:solidFill>
                  <a:srgbClr val="3A3630"/>
                </a:solidFill>
                <a:latin typeface="Roboto" panose="02000000000000000000" pitchFamily="2" charset="0"/>
                <a:ea typeface="Roboto" panose="02000000000000000000" pitchFamily="2" charset="0"/>
                <a:cs typeface="Lora" pitchFamily="34" charset="-120"/>
              </a:rPr>
              <a:t>Comprehensive Profiles</a:t>
            </a:r>
            <a:endParaRPr lang="en-US" sz="1900" b="1"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sz="1900" dirty="0">
                <a:solidFill>
                  <a:srgbClr val="3A3630"/>
                </a:solidFill>
                <a:latin typeface="Roboto" panose="02000000000000000000" pitchFamily="2" charset="0"/>
                <a:ea typeface="Roboto" panose="02000000000000000000" pitchFamily="2" charset="0"/>
                <a:cs typeface="Source Sans Pro" pitchFamily="34" charset="-120"/>
              </a:rPr>
              <a:t>Unlock in-depth insights into each freelancer's expertise, experience, and past work samples to make informed hiring decisions.</a:t>
            </a:r>
            <a:endParaRPr lang="en-US" sz="1900" dirty="0">
              <a:latin typeface="Roboto" panose="02000000000000000000" pitchFamily="2" charset="0"/>
              <a:ea typeface="Roboto" panose="02000000000000000000" pitchFamily="2" charset="0"/>
            </a:endParaRPr>
          </a:p>
          <a:p>
            <a:endParaRPr lang="en-US" sz="1900" dirty="0">
              <a:latin typeface="Roboto" panose="02000000000000000000" pitchFamily="2" charset="0"/>
              <a:ea typeface="Roboto" panose="02000000000000000000" pitchFamily="2" charset="0"/>
            </a:endParaRPr>
          </a:p>
          <a:p>
            <a:pPr marL="342900" indent="-342900">
              <a:buFont typeface="+mj-lt"/>
              <a:buAutoNum type="arabicPeriod" startAt="2"/>
            </a:pPr>
            <a:r>
              <a:rPr lang="en-US" sz="1900" b="1" dirty="0">
                <a:solidFill>
                  <a:srgbClr val="3A3630"/>
                </a:solidFill>
                <a:latin typeface="Roboto" panose="02000000000000000000" pitchFamily="2" charset="0"/>
                <a:ea typeface="Roboto" panose="02000000000000000000" pitchFamily="2" charset="0"/>
                <a:cs typeface="Lora" pitchFamily="34" charset="-120"/>
              </a:rPr>
              <a:t>Verified Credentials</a:t>
            </a:r>
            <a:endParaRPr lang="en-US" sz="1900" b="1"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sz="1900" dirty="0">
                <a:solidFill>
                  <a:srgbClr val="3A3630"/>
                </a:solidFill>
                <a:latin typeface="Roboto" panose="02000000000000000000" pitchFamily="2" charset="0"/>
                <a:ea typeface="Roboto" panose="02000000000000000000" pitchFamily="2" charset="0"/>
                <a:cs typeface="Source Sans Pro" pitchFamily="34" charset="-120"/>
              </a:rPr>
              <a:t>Trust that your chosen talent has the necessary qualifications and certifications to deliver exceptional work.</a:t>
            </a:r>
            <a:endParaRPr lang="en-US" sz="1900" dirty="0">
              <a:latin typeface="Roboto" panose="02000000000000000000" pitchFamily="2" charset="0"/>
              <a:ea typeface="Roboto" panose="02000000000000000000" pitchFamily="2" charset="0"/>
            </a:endParaRPr>
          </a:p>
          <a:p>
            <a:endParaRPr lang="en-US" sz="1900" dirty="0">
              <a:latin typeface="Roboto" panose="02000000000000000000" pitchFamily="2" charset="0"/>
              <a:ea typeface="Roboto" panose="02000000000000000000" pitchFamily="2" charset="0"/>
            </a:endParaRPr>
          </a:p>
          <a:p>
            <a:pPr marL="342900" indent="-342900">
              <a:buFont typeface="+mj-lt"/>
              <a:buAutoNum type="arabicPeriod" startAt="3"/>
            </a:pPr>
            <a:r>
              <a:rPr lang="en-US" sz="1900" b="1" dirty="0">
                <a:solidFill>
                  <a:srgbClr val="3A3630"/>
                </a:solidFill>
                <a:latin typeface="Roboto" panose="02000000000000000000" pitchFamily="2" charset="0"/>
                <a:ea typeface="Roboto" panose="02000000000000000000" pitchFamily="2" charset="0"/>
                <a:cs typeface="Lora" pitchFamily="34" charset="-120"/>
              </a:rPr>
              <a:t>Ratings and Reviews</a:t>
            </a:r>
          </a:p>
          <a:p>
            <a:pPr marL="285750" indent="-285750">
              <a:buFont typeface="Arial" panose="020B0604020202020204" pitchFamily="34" charset="0"/>
              <a:buChar char="•"/>
            </a:pPr>
            <a:r>
              <a:rPr lang="en-US" sz="1900" dirty="0">
                <a:solidFill>
                  <a:srgbClr val="3A3630"/>
                </a:solidFill>
                <a:latin typeface="Roboto" panose="02000000000000000000" pitchFamily="2" charset="0"/>
                <a:ea typeface="Roboto" panose="02000000000000000000" pitchFamily="2" charset="0"/>
                <a:cs typeface="Source Sans Pro" pitchFamily="34" charset="-120"/>
              </a:rPr>
              <a:t>Genuine feedback from previous clients helps you identify the most reliable and skilled freelancers for your needs.</a:t>
            </a:r>
            <a:endParaRPr lang="en-US" sz="1900" dirty="0">
              <a:latin typeface="Roboto" panose="02000000000000000000" pitchFamily="2" charset="0"/>
              <a:ea typeface="Roboto" panose="02000000000000000000" pitchFamily="2" charset="0"/>
            </a:endParaRPr>
          </a:p>
          <a:p>
            <a:endParaRPr lang="en-US" sz="1900" b="1" dirty="0">
              <a:solidFill>
                <a:srgbClr val="3A3630"/>
              </a:solidFill>
              <a:latin typeface="Roboto" panose="02000000000000000000" pitchFamily="2" charset="0"/>
              <a:ea typeface="Roboto" panose="02000000000000000000" pitchFamily="2" charset="0"/>
            </a:endParaRPr>
          </a:p>
          <a:p>
            <a:pPr marL="342900" indent="-342900">
              <a:buFont typeface="+mj-lt"/>
              <a:buAutoNum type="arabicPeriod" startAt="4"/>
            </a:pPr>
            <a:r>
              <a:rPr lang="en-US" sz="1900" b="1" dirty="0">
                <a:solidFill>
                  <a:srgbClr val="3A3630"/>
                </a:solidFill>
                <a:latin typeface="Roboto" panose="02000000000000000000" pitchFamily="2" charset="0"/>
                <a:ea typeface="Roboto" panose="02000000000000000000" pitchFamily="2" charset="0"/>
                <a:cs typeface="Lora" pitchFamily="34" charset="-120"/>
              </a:rPr>
              <a:t>Personalized Portfolios</a:t>
            </a:r>
            <a:endParaRPr lang="en-US" sz="1900" b="1"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sz="1900" dirty="0">
                <a:solidFill>
                  <a:srgbClr val="3A3630"/>
                </a:solidFill>
                <a:latin typeface="Roboto" panose="02000000000000000000" pitchFamily="2" charset="0"/>
                <a:ea typeface="Roboto" panose="02000000000000000000" pitchFamily="2" charset="0"/>
                <a:cs typeface="Source Sans Pro" pitchFamily="34" charset="-120"/>
              </a:rPr>
              <a:t>Explore customized portfolios that showcase each freelancer's unique style and expertise, giving you a deeper understanding of their capabilities.</a:t>
            </a:r>
            <a:endParaRPr lang="en-US" sz="1900" dirty="0">
              <a:latin typeface="Roboto" panose="02000000000000000000" pitchFamily="2" charset="0"/>
              <a:ea typeface="Roboto" panose="02000000000000000000" pitchFamily="2" charset="0"/>
            </a:endParaRPr>
          </a:p>
          <a:p>
            <a:endParaRPr lang="en-US" sz="18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8691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1000"/>
                                        <p:tgtEl>
                                          <p:spTgt spid="11">
                                            <p:txEl>
                                              <p:pRg st="0" end="0"/>
                                            </p:txEl>
                                          </p:spTgt>
                                        </p:tgtEl>
                                      </p:cBhvr>
                                    </p:animEffect>
                                    <p:anim calcmode="lin" valueType="num">
                                      <p:cBhvr>
                                        <p:cTn id="1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2" presetClass="entr" presetSubtype="0" fill="hold" nodeType="after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animEffect transition="in" filter="fade">
                                      <p:cBhvr>
                                        <p:cTn id="23" dur="1000"/>
                                        <p:tgtEl>
                                          <p:spTgt spid="11">
                                            <p:txEl>
                                              <p:pRg st="1" end="1"/>
                                            </p:txEl>
                                          </p:spTgt>
                                        </p:tgtEl>
                                      </p:cBhvr>
                                    </p:animEffect>
                                    <p:anim calcmode="lin" valueType="num">
                                      <p:cBhvr>
                                        <p:cTn id="24"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par>
                          <p:cTn id="26" fill="hold">
                            <p:stCondLst>
                              <p:cond delay="5000"/>
                            </p:stCondLst>
                            <p:childTnLst>
                              <p:par>
                                <p:cTn id="27" presetID="42" presetClass="entr" presetSubtype="0" fill="hold" nodeType="after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animEffect transition="in" filter="fade">
                                      <p:cBhvr>
                                        <p:cTn id="29" dur="1000"/>
                                        <p:tgtEl>
                                          <p:spTgt spid="11">
                                            <p:txEl>
                                              <p:pRg st="3" end="3"/>
                                            </p:txEl>
                                          </p:spTgt>
                                        </p:tgtEl>
                                      </p:cBhvr>
                                    </p:animEffect>
                                    <p:anim calcmode="lin" valueType="num">
                                      <p:cBhvr>
                                        <p:cTn id="30"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par>
                          <p:cTn id="32" fill="hold">
                            <p:stCondLst>
                              <p:cond delay="6000"/>
                            </p:stCondLst>
                            <p:childTnLst>
                              <p:par>
                                <p:cTn id="33" presetID="42" presetClass="entr" presetSubtype="0" fill="hold" nodeType="after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animEffect transition="in" filter="fade">
                                      <p:cBhvr>
                                        <p:cTn id="35" dur="1000"/>
                                        <p:tgtEl>
                                          <p:spTgt spid="11">
                                            <p:txEl>
                                              <p:pRg st="4" end="4"/>
                                            </p:txEl>
                                          </p:spTgt>
                                        </p:tgtEl>
                                      </p:cBhvr>
                                    </p:animEffect>
                                    <p:anim calcmode="lin" valueType="num">
                                      <p:cBhvr>
                                        <p:cTn id="36"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par>
                          <p:cTn id="38" fill="hold">
                            <p:stCondLst>
                              <p:cond delay="7000"/>
                            </p:stCondLst>
                            <p:childTnLst>
                              <p:par>
                                <p:cTn id="39" presetID="42" presetClass="entr" presetSubtype="0" fill="hold" nodeType="afterEffect">
                                  <p:stCondLst>
                                    <p:cond delay="0"/>
                                  </p:stCondLst>
                                  <p:childTnLst>
                                    <p:set>
                                      <p:cBhvr>
                                        <p:cTn id="40" dur="1" fill="hold">
                                          <p:stCondLst>
                                            <p:cond delay="0"/>
                                          </p:stCondLst>
                                        </p:cTn>
                                        <p:tgtEl>
                                          <p:spTgt spid="11">
                                            <p:txEl>
                                              <p:pRg st="6" end="6"/>
                                            </p:txEl>
                                          </p:spTgt>
                                        </p:tgtEl>
                                        <p:attrNameLst>
                                          <p:attrName>style.visibility</p:attrName>
                                        </p:attrNameLst>
                                      </p:cBhvr>
                                      <p:to>
                                        <p:strVal val="visible"/>
                                      </p:to>
                                    </p:set>
                                    <p:animEffect transition="in" filter="fade">
                                      <p:cBhvr>
                                        <p:cTn id="41" dur="1000"/>
                                        <p:tgtEl>
                                          <p:spTgt spid="11">
                                            <p:txEl>
                                              <p:pRg st="6" end="6"/>
                                            </p:txEl>
                                          </p:spTgt>
                                        </p:tgtEl>
                                      </p:cBhvr>
                                    </p:animEffect>
                                    <p:anim calcmode="lin" valueType="num">
                                      <p:cBhvr>
                                        <p:cTn id="42"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par>
                          <p:cTn id="44" fill="hold">
                            <p:stCondLst>
                              <p:cond delay="8000"/>
                            </p:stCondLst>
                            <p:childTnLst>
                              <p:par>
                                <p:cTn id="45" presetID="42" presetClass="entr" presetSubtype="0" fill="hold" nodeType="afterEffect">
                                  <p:stCondLst>
                                    <p:cond delay="0"/>
                                  </p:stCondLst>
                                  <p:childTnLst>
                                    <p:set>
                                      <p:cBhvr>
                                        <p:cTn id="46" dur="1" fill="hold">
                                          <p:stCondLst>
                                            <p:cond delay="0"/>
                                          </p:stCondLst>
                                        </p:cTn>
                                        <p:tgtEl>
                                          <p:spTgt spid="11">
                                            <p:txEl>
                                              <p:pRg st="7" end="7"/>
                                            </p:txEl>
                                          </p:spTgt>
                                        </p:tgtEl>
                                        <p:attrNameLst>
                                          <p:attrName>style.visibility</p:attrName>
                                        </p:attrNameLst>
                                      </p:cBhvr>
                                      <p:to>
                                        <p:strVal val="visible"/>
                                      </p:to>
                                    </p:set>
                                    <p:animEffect transition="in" filter="fade">
                                      <p:cBhvr>
                                        <p:cTn id="47" dur="1000"/>
                                        <p:tgtEl>
                                          <p:spTgt spid="11">
                                            <p:txEl>
                                              <p:pRg st="7" end="7"/>
                                            </p:txEl>
                                          </p:spTgt>
                                        </p:tgtEl>
                                      </p:cBhvr>
                                    </p:animEffect>
                                    <p:anim calcmode="lin" valueType="num">
                                      <p:cBhvr>
                                        <p:cTn id="48"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par>
                          <p:cTn id="50" fill="hold">
                            <p:stCondLst>
                              <p:cond delay="9000"/>
                            </p:stCondLst>
                            <p:childTnLst>
                              <p:par>
                                <p:cTn id="51" presetID="42" presetClass="entr" presetSubtype="0" fill="hold" nodeType="afterEffect">
                                  <p:stCondLst>
                                    <p:cond delay="0"/>
                                  </p:stCondLst>
                                  <p:childTnLst>
                                    <p:set>
                                      <p:cBhvr>
                                        <p:cTn id="52" dur="1" fill="hold">
                                          <p:stCondLst>
                                            <p:cond delay="0"/>
                                          </p:stCondLst>
                                        </p:cTn>
                                        <p:tgtEl>
                                          <p:spTgt spid="11">
                                            <p:txEl>
                                              <p:pRg st="9" end="9"/>
                                            </p:txEl>
                                          </p:spTgt>
                                        </p:tgtEl>
                                        <p:attrNameLst>
                                          <p:attrName>style.visibility</p:attrName>
                                        </p:attrNameLst>
                                      </p:cBhvr>
                                      <p:to>
                                        <p:strVal val="visible"/>
                                      </p:to>
                                    </p:set>
                                    <p:animEffect transition="in" filter="fade">
                                      <p:cBhvr>
                                        <p:cTn id="53" dur="1000"/>
                                        <p:tgtEl>
                                          <p:spTgt spid="11">
                                            <p:txEl>
                                              <p:pRg st="9" end="9"/>
                                            </p:txEl>
                                          </p:spTgt>
                                        </p:tgtEl>
                                      </p:cBhvr>
                                    </p:animEffect>
                                    <p:anim calcmode="lin" valueType="num">
                                      <p:cBhvr>
                                        <p:cTn id="54" dur="1000" fill="hold"/>
                                        <p:tgtEl>
                                          <p:spTgt spid="11">
                                            <p:txEl>
                                              <p:pRg st="9" end="9"/>
                                            </p:txEl>
                                          </p:spTgt>
                                        </p:tgtEl>
                                        <p:attrNameLst>
                                          <p:attrName>ppt_x</p:attrName>
                                        </p:attrNameLst>
                                      </p:cBhvr>
                                      <p:tavLst>
                                        <p:tav tm="0">
                                          <p:val>
                                            <p:strVal val="#ppt_x"/>
                                          </p:val>
                                        </p:tav>
                                        <p:tav tm="100000">
                                          <p:val>
                                            <p:strVal val="#ppt_x"/>
                                          </p:val>
                                        </p:tav>
                                      </p:tavLst>
                                    </p:anim>
                                    <p:anim calcmode="lin" valueType="num">
                                      <p:cBhvr>
                                        <p:cTn id="55" dur="1000" fill="hold"/>
                                        <p:tgtEl>
                                          <p:spTgt spid="11">
                                            <p:txEl>
                                              <p:pRg st="9" end="9"/>
                                            </p:txEl>
                                          </p:spTgt>
                                        </p:tgtEl>
                                        <p:attrNameLst>
                                          <p:attrName>ppt_y</p:attrName>
                                        </p:attrNameLst>
                                      </p:cBhvr>
                                      <p:tavLst>
                                        <p:tav tm="0">
                                          <p:val>
                                            <p:strVal val="#ppt_y+.1"/>
                                          </p:val>
                                        </p:tav>
                                        <p:tav tm="100000">
                                          <p:val>
                                            <p:strVal val="#ppt_y"/>
                                          </p:val>
                                        </p:tav>
                                      </p:tavLst>
                                    </p:anim>
                                  </p:childTnLst>
                                </p:cTn>
                              </p:par>
                            </p:childTnLst>
                          </p:cTn>
                        </p:par>
                        <p:par>
                          <p:cTn id="56" fill="hold">
                            <p:stCondLst>
                              <p:cond delay="10000"/>
                            </p:stCondLst>
                            <p:childTnLst>
                              <p:par>
                                <p:cTn id="57" presetID="42" presetClass="entr" presetSubtype="0" fill="hold" nodeType="afterEffect">
                                  <p:stCondLst>
                                    <p:cond delay="0"/>
                                  </p:stCondLst>
                                  <p:childTnLst>
                                    <p:set>
                                      <p:cBhvr>
                                        <p:cTn id="58" dur="1" fill="hold">
                                          <p:stCondLst>
                                            <p:cond delay="0"/>
                                          </p:stCondLst>
                                        </p:cTn>
                                        <p:tgtEl>
                                          <p:spTgt spid="11">
                                            <p:txEl>
                                              <p:pRg st="10" end="10"/>
                                            </p:txEl>
                                          </p:spTgt>
                                        </p:tgtEl>
                                        <p:attrNameLst>
                                          <p:attrName>style.visibility</p:attrName>
                                        </p:attrNameLst>
                                      </p:cBhvr>
                                      <p:to>
                                        <p:strVal val="visible"/>
                                      </p:to>
                                    </p:set>
                                    <p:animEffect transition="in" filter="fade">
                                      <p:cBhvr>
                                        <p:cTn id="59" dur="1000"/>
                                        <p:tgtEl>
                                          <p:spTgt spid="11">
                                            <p:txEl>
                                              <p:pRg st="10" end="10"/>
                                            </p:txEl>
                                          </p:spTgt>
                                        </p:tgtEl>
                                      </p:cBhvr>
                                    </p:animEffect>
                                    <p:anim calcmode="lin" valueType="num">
                                      <p:cBhvr>
                                        <p:cTn id="60" dur="1000" fill="hold"/>
                                        <p:tgtEl>
                                          <p:spTgt spid="11">
                                            <p:txEl>
                                              <p:pRg st="10" end="10"/>
                                            </p:txEl>
                                          </p:spTgt>
                                        </p:tgtEl>
                                        <p:attrNameLst>
                                          <p:attrName>ppt_x</p:attrName>
                                        </p:attrNameLst>
                                      </p:cBhvr>
                                      <p:tavLst>
                                        <p:tav tm="0">
                                          <p:val>
                                            <p:strVal val="#ppt_x"/>
                                          </p:val>
                                        </p:tav>
                                        <p:tav tm="100000">
                                          <p:val>
                                            <p:strVal val="#ppt_x"/>
                                          </p:val>
                                        </p:tav>
                                      </p:tavLst>
                                    </p:anim>
                                    <p:anim calcmode="lin" valueType="num">
                                      <p:cBhvr>
                                        <p:cTn id="61" dur="1000" fill="hold"/>
                                        <p:tgtEl>
                                          <p:spTgt spid="11">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53507-762A-A4C7-B961-515E89F00983}"/>
            </a:ext>
          </a:extLst>
        </p:cNvPr>
        <p:cNvGrpSpPr/>
        <p:nvPr/>
      </p:nvGrpSpPr>
      <p:grpSpPr>
        <a:xfrm>
          <a:off x="0" y="0"/>
          <a:ext cx="0" cy="0"/>
          <a:chOff x="0" y="0"/>
          <a:chExt cx="0" cy="0"/>
        </a:xfrm>
      </p:grpSpPr>
      <p:pic>
        <p:nvPicPr>
          <p:cNvPr id="3" name="Picture 2" descr="A white background with a few clouds&#10;&#10;Description automatically generated with medium confidence">
            <a:extLst>
              <a:ext uri="{FF2B5EF4-FFF2-40B4-BE49-F238E27FC236}">
                <a16:creationId xmlns:a16="http://schemas.microsoft.com/office/drawing/2014/main" id="{69FFC1EA-2CA2-DF0E-025E-063D0B8254D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Image 0" descr="preencoded.png">
            <a:extLst>
              <a:ext uri="{FF2B5EF4-FFF2-40B4-BE49-F238E27FC236}">
                <a16:creationId xmlns:a16="http://schemas.microsoft.com/office/drawing/2014/main" id="{CD31DDDB-FC63-94E2-8B6D-1AFC5CF7A711}"/>
              </a:ext>
            </a:extLst>
          </p:cNvPr>
          <p:cNvPicPr>
            <a:picLocks noChangeAspect="1"/>
          </p:cNvPicPr>
          <p:nvPr/>
        </p:nvPicPr>
        <p:blipFill>
          <a:blip r:embed="rId3"/>
          <a:stretch>
            <a:fillRect/>
          </a:stretch>
        </p:blipFill>
        <p:spPr>
          <a:xfrm>
            <a:off x="0" y="0"/>
            <a:ext cx="12192000" cy="2133600"/>
          </a:xfrm>
          <a:prstGeom prst="rect">
            <a:avLst/>
          </a:prstGeom>
        </p:spPr>
      </p:pic>
      <p:sp>
        <p:nvSpPr>
          <p:cNvPr id="5" name="TextBox 4">
            <a:extLst>
              <a:ext uri="{FF2B5EF4-FFF2-40B4-BE49-F238E27FC236}">
                <a16:creationId xmlns:a16="http://schemas.microsoft.com/office/drawing/2014/main" id="{664E8F2E-2F52-0A67-D13F-E53B3470317A}"/>
              </a:ext>
            </a:extLst>
          </p:cNvPr>
          <p:cNvSpPr txBox="1"/>
          <p:nvPr/>
        </p:nvSpPr>
        <p:spPr>
          <a:xfrm>
            <a:off x="3048965" y="2133600"/>
            <a:ext cx="6094070" cy="583942"/>
          </a:xfrm>
          <a:prstGeom prst="rect">
            <a:avLst/>
          </a:prstGeom>
          <a:noFill/>
        </p:spPr>
        <p:txBody>
          <a:bodyPr wrap="square">
            <a:spAutoFit/>
          </a:bodyPr>
          <a:lstStyle/>
          <a:p>
            <a:pPr marL="0" indent="0">
              <a:lnSpc>
                <a:spcPts val="4450"/>
              </a:lnSpc>
              <a:buNone/>
            </a:pPr>
            <a:r>
              <a:rPr lang="en-US" sz="2000" b="1" dirty="0">
                <a:latin typeface="Roboto" panose="02000000000000000000" pitchFamily="2" charset="0"/>
                <a:ea typeface="Roboto" panose="02000000000000000000" pitchFamily="2" charset="0"/>
                <a:cs typeface="Lora" pitchFamily="34" charset="-120"/>
              </a:rPr>
              <a:t>AI-Powered Matching for Optimal Client-Talent Fit</a:t>
            </a:r>
            <a:endParaRPr lang="en-US" sz="2000" b="1" dirty="0">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0E924CFA-1EE4-58B5-7E51-F05CC477DD73}"/>
              </a:ext>
            </a:extLst>
          </p:cNvPr>
          <p:cNvSpPr txBox="1"/>
          <p:nvPr/>
        </p:nvSpPr>
        <p:spPr>
          <a:xfrm>
            <a:off x="162046" y="2858947"/>
            <a:ext cx="11875625" cy="3754874"/>
          </a:xfrm>
          <a:prstGeom prst="rect">
            <a:avLst/>
          </a:prstGeom>
          <a:noFill/>
        </p:spPr>
        <p:txBody>
          <a:bodyPr wrap="square" rtlCol="0">
            <a:spAutoFit/>
          </a:bodyPr>
          <a:lstStyle/>
          <a:p>
            <a:pPr marL="342900" indent="-342900">
              <a:buFont typeface="+mj-lt"/>
              <a:buAutoNum type="arabicPeriod"/>
            </a:pPr>
            <a:r>
              <a:rPr lang="en-US" sz="2000" b="1" dirty="0">
                <a:solidFill>
                  <a:srgbClr val="3A3630"/>
                </a:solidFill>
                <a:latin typeface="Roboto" panose="02000000000000000000" pitchFamily="2" charset="0"/>
                <a:ea typeface="Roboto" panose="02000000000000000000" pitchFamily="2" charset="0"/>
                <a:cs typeface="Lora" pitchFamily="34" charset="-120"/>
              </a:rPr>
              <a:t>Skills Analysis</a:t>
            </a:r>
            <a:endParaRPr lang="en-US" sz="2000" b="1"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sz="2000" dirty="0">
                <a:solidFill>
                  <a:srgbClr val="3A3630"/>
                </a:solidFill>
                <a:latin typeface="Roboto" panose="02000000000000000000" pitchFamily="2" charset="0"/>
                <a:ea typeface="Roboto" panose="02000000000000000000" pitchFamily="2" charset="0"/>
                <a:cs typeface="Source Sans Pro" pitchFamily="34" charset="-120"/>
              </a:rPr>
              <a:t>Our advanced AI algorithms meticulously analyze each freelancer's skills, experience, and past performance.</a:t>
            </a:r>
            <a:endParaRPr lang="en-US" sz="2000" dirty="0">
              <a:latin typeface="Roboto" panose="02000000000000000000" pitchFamily="2" charset="0"/>
              <a:ea typeface="Roboto" panose="02000000000000000000" pitchFamily="2" charset="0"/>
            </a:endParaRPr>
          </a:p>
          <a:p>
            <a:endParaRPr lang="en-US" sz="2000" dirty="0">
              <a:latin typeface="Roboto" panose="02000000000000000000" pitchFamily="2" charset="0"/>
              <a:ea typeface="Roboto" panose="02000000000000000000" pitchFamily="2" charset="0"/>
            </a:endParaRPr>
          </a:p>
          <a:p>
            <a:pPr marL="342900" indent="-342900">
              <a:buFont typeface="+mj-lt"/>
              <a:buAutoNum type="arabicPeriod" startAt="2"/>
            </a:pPr>
            <a:r>
              <a:rPr lang="en-US" sz="2000" b="1" dirty="0">
                <a:latin typeface="Roboto" panose="02000000000000000000" pitchFamily="2" charset="0"/>
                <a:ea typeface="Roboto" panose="02000000000000000000" pitchFamily="2" charset="0"/>
              </a:rPr>
              <a:t>Seamless Hiring</a:t>
            </a:r>
          </a:p>
          <a:p>
            <a:pPr marL="285750" indent="-285750">
              <a:buFont typeface="Arial" panose="020B0604020202020204" pitchFamily="34" charset="0"/>
              <a:buChar char="•"/>
            </a:pPr>
            <a:r>
              <a:rPr lang="en-US" sz="2000" dirty="0">
                <a:solidFill>
                  <a:srgbClr val="3A3630"/>
                </a:solidFill>
                <a:latin typeface="Roboto" panose="02000000000000000000" pitchFamily="2" charset="0"/>
                <a:ea typeface="Roboto" panose="02000000000000000000" pitchFamily="2" charset="0"/>
                <a:cs typeface="Source Sans Pro" pitchFamily="34" charset="-120"/>
              </a:rPr>
              <a:t>With just a few clicks, you can easily hire the most suitable freelancer for your project, ensuring a perfect client-talent match.</a:t>
            </a:r>
            <a:endParaRPr lang="en-US" sz="2000" dirty="0">
              <a:latin typeface="Roboto" panose="02000000000000000000" pitchFamily="2" charset="0"/>
              <a:ea typeface="Roboto" panose="02000000000000000000" pitchFamily="2" charset="0"/>
            </a:endParaRPr>
          </a:p>
          <a:p>
            <a:endParaRPr lang="en-US" sz="2000" dirty="0">
              <a:latin typeface="Roboto" panose="02000000000000000000" pitchFamily="2" charset="0"/>
              <a:ea typeface="Roboto" panose="02000000000000000000" pitchFamily="2" charset="0"/>
            </a:endParaRPr>
          </a:p>
          <a:p>
            <a:pPr marL="342900" indent="-342900">
              <a:buFont typeface="+mj-lt"/>
              <a:buAutoNum type="arabicPeriod" startAt="3"/>
            </a:pPr>
            <a:r>
              <a:rPr lang="en-US" sz="2000" b="1" dirty="0">
                <a:solidFill>
                  <a:srgbClr val="3A3630"/>
                </a:solidFill>
                <a:latin typeface="Roboto" panose="02000000000000000000" pitchFamily="2" charset="0"/>
                <a:ea typeface="Roboto" panose="02000000000000000000" pitchFamily="2" charset="0"/>
                <a:cs typeface="Lora" pitchFamily="34" charset="-120"/>
              </a:rPr>
              <a:t>Personalized Recommendations</a:t>
            </a:r>
          </a:p>
          <a:p>
            <a:pPr marL="285750" indent="-285750">
              <a:buFont typeface="Arial" panose="020B0604020202020204" pitchFamily="34" charset="0"/>
              <a:buChar char="•"/>
            </a:pPr>
            <a:r>
              <a:rPr lang="en-US" sz="2000" dirty="0">
                <a:solidFill>
                  <a:srgbClr val="3A3630"/>
                </a:solidFill>
                <a:latin typeface="Roboto" panose="02000000000000000000" pitchFamily="2" charset="0"/>
                <a:ea typeface="Roboto" panose="02000000000000000000" pitchFamily="2" charset="0"/>
                <a:cs typeface="Source Sans Pro" pitchFamily="34" charset="-120"/>
              </a:rPr>
              <a:t>The platform then leverages this data to provide personalized talent recommendations tailored to your unique project requirements.</a:t>
            </a:r>
            <a:endParaRPr lang="en-US" sz="2000" dirty="0">
              <a:latin typeface="Roboto" panose="02000000000000000000" pitchFamily="2" charset="0"/>
              <a:ea typeface="Roboto" panose="02000000000000000000" pitchFamily="2" charset="0"/>
            </a:endParaRPr>
          </a:p>
          <a:p>
            <a:endParaRPr lang="en-US" sz="1800" dirty="0"/>
          </a:p>
        </p:txBody>
      </p:sp>
    </p:spTree>
    <p:extLst>
      <p:ext uri="{BB962C8B-B14F-4D97-AF65-F5344CB8AC3E}">
        <p14:creationId xmlns:p14="http://schemas.microsoft.com/office/powerpoint/2010/main" val="156194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1000"/>
                                        <p:tgtEl>
                                          <p:spTgt spid="6">
                                            <p:txEl>
                                              <p:pRg st="0" end="0"/>
                                            </p:txEl>
                                          </p:spTgt>
                                        </p:tgtEl>
                                      </p:cBhvr>
                                    </p:animEffect>
                                    <p:anim calcmode="lin" valueType="num">
                                      <p:cBhvr>
                                        <p:cTn id="1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2" presetClass="entr" presetSubtype="0" fill="hold" nodeType="after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1000"/>
                                        <p:tgtEl>
                                          <p:spTgt spid="6">
                                            <p:txEl>
                                              <p:pRg st="1" end="1"/>
                                            </p:txEl>
                                          </p:spTgt>
                                        </p:tgtEl>
                                      </p:cBhvr>
                                    </p:animEffect>
                                    <p:anim calcmode="lin" valueType="num">
                                      <p:cBhvr>
                                        <p:cTn id="2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26" fill="hold">
                            <p:stCondLst>
                              <p:cond delay="5000"/>
                            </p:stCondLst>
                            <p:childTnLst>
                              <p:par>
                                <p:cTn id="27" presetID="42" presetClass="entr" presetSubtype="0" fill="hold" nodeType="after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Effect transition="in" filter="fade">
                                      <p:cBhvr>
                                        <p:cTn id="29" dur="1000"/>
                                        <p:tgtEl>
                                          <p:spTgt spid="6">
                                            <p:txEl>
                                              <p:pRg st="3" end="3"/>
                                            </p:txEl>
                                          </p:spTgt>
                                        </p:tgtEl>
                                      </p:cBhvr>
                                    </p:animEffect>
                                    <p:anim calcmode="lin" valueType="num">
                                      <p:cBhvr>
                                        <p:cTn id="3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par>
                          <p:cTn id="32" fill="hold">
                            <p:stCondLst>
                              <p:cond delay="6000"/>
                            </p:stCondLst>
                            <p:childTnLst>
                              <p:par>
                                <p:cTn id="33" presetID="42" presetClass="entr" presetSubtype="0" fill="hold" nodeType="after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38" fill="hold">
                            <p:stCondLst>
                              <p:cond delay="7000"/>
                            </p:stCondLst>
                            <p:childTnLst>
                              <p:par>
                                <p:cTn id="39" presetID="42" presetClass="entr" presetSubtype="0" fill="hold" nodeType="after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animEffect transition="in" filter="fade">
                                      <p:cBhvr>
                                        <p:cTn id="41" dur="1000"/>
                                        <p:tgtEl>
                                          <p:spTgt spid="6">
                                            <p:txEl>
                                              <p:pRg st="6" end="6"/>
                                            </p:txEl>
                                          </p:spTgt>
                                        </p:tgtEl>
                                      </p:cBhvr>
                                    </p:animEffect>
                                    <p:anim calcmode="lin" valueType="num">
                                      <p:cBhvr>
                                        <p:cTn id="4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par>
                          <p:cTn id="44" fill="hold">
                            <p:stCondLst>
                              <p:cond delay="8000"/>
                            </p:stCondLst>
                            <p:childTnLst>
                              <p:par>
                                <p:cTn id="45" presetID="42" presetClass="entr" presetSubtype="0" fill="hold" nodeType="after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Effect transition="in" filter="fade">
                                      <p:cBhvr>
                                        <p:cTn id="47" dur="1000"/>
                                        <p:tgtEl>
                                          <p:spTgt spid="6">
                                            <p:txEl>
                                              <p:pRg st="7" end="7"/>
                                            </p:txEl>
                                          </p:spTgt>
                                        </p:tgtEl>
                                      </p:cBhvr>
                                    </p:animEffect>
                                    <p:anim calcmode="lin" valueType="num">
                                      <p:cBhvr>
                                        <p:cTn id="48"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285CB-1AF1-F3CC-43A9-20747DB40FC2}"/>
            </a:ext>
          </a:extLst>
        </p:cNvPr>
        <p:cNvGrpSpPr/>
        <p:nvPr/>
      </p:nvGrpSpPr>
      <p:grpSpPr>
        <a:xfrm>
          <a:off x="0" y="0"/>
          <a:ext cx="0" cy="0"/>
          <a:chOff x="0" y="0"/>
          <a:chExt cx="0" cy="0"/>
        </a:xfrm>
      </p:grpSpPr>
      <p:pic>
        <p:nvPicPr>
          <p:cNvPr id="3" name="Picture 2" descr="A white background with a few clouds&#10;&#10;Description automatically generated with medium confidence">
            <a:extLst>
              <a:ext uri="{FF2B5EF4-FFF2-40B4-BE49-F238E27FC236}">
                <a16:creationId xmlns:a16="http://schemas.microsoft.com/office/drawing/2014/main" id="{EC66396D-48E8-5797-A93C-762454F10474}"/>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2">
            <a:extLst>
              <a:ext uri="{FF2B5EF4-FFF2-40B4-BE49-F238E27FC236}">
                <a16:creationId xmlns:a16="http://schemas.microsoft.com/office/drawing/2014/main" id="{C00C7AEE-5B14-7E7E-3BC1-6A2E81922833}"/>
              </a:ext>
            </a:extLst>
          </p:cNvPr>
          <p:cNvSpPr/>
          <p:nvPr/>
        </p:nvSpPr>
        <p:spPr>
          <a:xfrm>
            <a:off x="1955764" y="1528772"/>
            <a:ext cx="107633" cy="295513"/>
          </a:xfrm>
          <a:prstGeom prst="rect">
            <a:avLst/>
          </a:prstGeom>
          <a:noFill/>
          <a:ln/>
        </p:spPr>
        <p:txBody>
          <a:bodyPr wrap="none" lIns="0" tIns="0" rIns="0" bIns="0" rtlCol="0" anchor="t"/>
          <a:lstStyle/>
          <a:p>
            <a:pPr marL="0" indent="0" algn="ctr">
              <a:lnSpc>
                <a:spcPts val="2300"/>
              </a:lnSpc>
              <a:buNone/>
            </a:pPr>
            <a:endParaRPr lang="en-US" sz="2300" dirty="0"/>
          </a:p>
        </p:txBody>
      </p:sp>
      <p:sp>
        <p:nvSpPr>
          <p:cNvPr id="5" name="Text 3">
            <a:extLst>
              <a:ext uri="{FF2B5EF4-FFF2-40B4-BE49-F238E27FC236}">
                <a16:creationId xmlns:a16="http://schemas.microsoft.com/office/drawing/2014/main" id="{37139122-CDDB-A30A-2835-57CB9A722B38}"/>
              </a:ext>
            </a:extLst>
          </p:cNvPr>
          <p:cNvSpPr/>
          <p:nvPr/>
        </p:nvSpPr>
        <p:spPr>
          <a:xfrm>
            <a:off x="1702652" y="1368751"/>
            <a:ext cx="2462093" cy="307777"/>
          </a:xfrm>
          <a:prstGeom prst="rect">
            <a:avLst/>
          </a:prstGeom>
          <a:noFill/>
          <a:ln/>
        </p:spPr>
        <p:txBody>
          <a:bodyPr wrap="none" lIns="0" tIns="0" rIns="0" bIns="0" rtlCol="0" anchor="t"/>
          <a:lstStyle/>
          <a:p>
            <a:pPr marL="0" indent="0">
              <a:lnSpc>
                <a:spcPts val="2400"/>
              </a:lnSpc>
              <a:buNone/>
            </a:pPr>
            <a:r>
              <a:rPr lang="en-US" sz="1900" b="1" dirty="0">
                <a:solidFill>
                  <a:srgbClr val="3A3630"/>
                </a:solidFill>
                <a:latin typeface="Roboto" panose="02000000000000000000" pitchFamily="2" charset="0"/>
                <a:ea typeface="Roboto" panose="02000000000000000000" pitchFamily="2" charset="0"/>
                <a:cs typeface="Lora" pitchFamily="34" charset="-120"/>
              </a:rPr>
              <a:t>Real-Time Tracking</a:t>
            </a:r>
            <a:endParaRPr lang="en-US" sz="1900" b="1" dirty="0">
              <a:latin typeface="Roboto" panose="02000000000000000000" pitchFamily="2" charset="0"/>
              <a:ea typeface="Roboto" panose="02000000000000000000" pitchFamily="2" charset="0"/>
            </a:endParaRPr>
          </a:p>
        </p:txBody>
      </p:sp>
      <p:sp>
        <p:nvSpPr>
          <p:cNvPr id="6" name="Text 4">
            <a:extLst>
              <a:ext uri="{FF2B5EF4-FFF2-40B4-BE49-F238E27FC236}">
                <a16:creationId xmlns:a16="http://schemas.microsoft.com/office/drawing/2014/main" id="{9D6314AD-DD89-9D8E-90D4-503C9BB61D49}"/>
              </a:ext>
            </a:extLst>
          </p:cNvPr>
          <p:cNvSpPr/>
          <p:nvPr/>
        </p:nvSpPr>
        <p:spPr>
          <a:xfrm>
            <a:off x="1050131" y="1855954"/>
            <a:ext cx="5798106" cy="669608"/>
          </a:xfrm>
          <a:prstGeom prst="rect">
            <a:avLst/>
          </a:prstGeom>
          <a:noFill/>
          <a:ln/>
        </p:spPr>
        <p:txBody>
          <a:bodyPr wrap="square" lIns="0" tIns="0" rIns="0" bIns="0" rtlCol="0" anchor="t"/>
          <a:lstStyle/>
          <a:p>
            <a:pPr marL="285750" indent="-285750">
              <a:lnSpc>
                <a:spcPts val="2600"/>
              </a:lnSpc>
              <a:buFont typeface="Arial" panose="020B0604020202020204" pitchFamily="34" charset="0"/>
              <a:buChar char="•"/>
            </a:pPr>
            <a:r>
              <a:rPr lang="en-US" sz="1600" dirty="0">
                <a:solidFill>
                  <a:srgbClr val="3A3630"/>
                </a:solidFill>
                <a:latin typeface="Roboto" panose="02000000000000000000" pitchFamily="2" charset="0"/>
                <a:ea typeface="Roboto" panose="02000000000000000000" pitchFamily="2" charset="0"/>
                <a:cs typeface="Source Sans Pro" pitchFamily="34" charset="-120"/>
              </a:rPr>
              <a:t>Stay updated on project progress with our transparent, real-time tracking capabilities.</a:t>
            </a:r>
            <a:endParaRPr lang="en-US" sz="1600" dirty="0">
              <a:latin typeface="Roboto" panose="02000000000000000000" pitchFamily="2" charset="0"/>
              <a:ea typeface="Roboto" panose="02000000000000000000" pitchFamily="2" charset="0"/>
            </a:endParaRPr>
          </a:p>
        </p:txBody>
      </p:sp>
      <p:sp>
        <p:nvSpPr>
          <p:cNvPr id="7" name="Shape 5">
            <a:extLst>
              <a:ext uri="{FF2B5EF4-FFF2-40B4-BE49-F238E27FC236}">
                <a16:creationId xmlns:a16="http://schemas.microsoft.com/office/drawing/2014/main" id="{44BB3EC3-A185-B62C-028B-107818790C80}"/>
              </a:ext>
            </a:extLst>
          </p:cNvPr>
          <p:cNvSpPr/>
          <p:nvPr/>
        </p:nvSpPr>
        <p:spPr>
          <a:xfrm>
            <a:off x="967859" y="2821131"/>
            <a:ext cx="470892" cy="470892"/>
          </a:xfrm>
          <a:prstGeom prst="roundRect">
            <a:avLst>
              <a:gd name="adj" fmla="val 6667"/>
            </a:avLst>
          </a:prstGeom>
          <a:solidFill>
            <a:srgbClr val="F3E7D4"/>
          </a:solidFill>
          <a:ln/>
        </p:spPr>
        <p:txBody>
          <a:bodyPr/>
          <a:lstStyle/>
          <a:p>
            <a:endParaRPr lang="en-US" dirty="0"/>
          </a:p>
        </p:txBody>
      </p:sp>
      <p:sp>
        <p:nvSpPr>
          <p:cNvPr id="8" name="Text 6">
            <a:extLst>
              <a:ext uri="{FF2B5EF4-FFF2-40B4-BE49-F238E27FC236}">
                <a16:creationId xmlns:a16="http://schemas.microsoft.com/office/drawing/2014/main" id="{1F53B979-B096-D7BD-E8F5-BA1B77423773}"/>
              </a:ext>
            </a:extLst>
          </p:cNvPr>
          <p:cNvSpPr/>
          <p:nvPr/>
        </p:nvSpPr>
        <p:spPr>
          <a:xfrm>
            <a:off x="1119117" y="2958002"/>
            <a:ext cx="158710" cy="295513"/>
          </a:xfrm>
          <a:prstGeom prst="rect">
            <a:avLst/>
          </a:prstGeom>
          <a:noFill/>
          <a:ln/>
        </p:spPr>
        <p:txBody>
          <a:bodyPr wrap="none" lIns="0" tIns="0" rIns="0" bIns="0" rtlCol="0" anchor="t"/>
          <a:lstStyle/>
          <a:p>
            <a:pPr marL="0" indent="0" algn="ctr">
              <a:lnSpc>
                <a:spcPts val="2300"/>
              </a:lnSpc>
              <a:buNone/>
            </a:pPr>
            <a:r>
              <a:rPr lang="en-US" sz="2300" dirty="0">
                <a:solidFill>
                  <a:srgbClr val="3A3630"/>
                </a:solidFill>
                <a:latin typeface="Lora" pitchFamily="34" charset="0"/>
                <a:ea typeface="Lora" pitchFamily="34" charset="-122"/>
                <a:cs typeface="Lora" pitchFamily="34" charset="-120"/>
              </a:rPr>
              <a:t>2</a:t>
            </a:r>
            <a:endParaRPr lang="en-US" sz="2300" dirty="0"/>
          </a:p>
        </p:txBody>
      </p:sp>
      <p:sp>
        <p:nvSpPr>
          <p:cNvPr id="9" name="Text 7">
            <a:extLst>
              <a:ext uri="{FF2B5EF4-FFF2-40B4-BE49-F238E27FC236}">
                <a16:creationId xmlns:a16="http://schemas.microsoft.com/office/drawing/2014/main" id="{40266B9F-004E-FADF-E1D3-016B9B7F2501}"/>
              </a:ext>
            </a:extLst>
          </p:cNvPr>
          <p:cNvSpPr/>
          <p:nvPr/>
        </p:nvSpPr>
        <p:spPr>
          <a:xfrm>
            <a:off x="1702652" y="2951869"/>
            <a:ext cx="2487216" cy="307777"/>
          </a:xfrm>
          <a:prstGeom prst="rect">
            <a:avLst/>
          </a:prstGeom>
          <a:noFill/>
          <a:ln/>
        </p:spPr>
        <p:txBody>
          <a:bodyPr wrap="none" lIns="0" tIns="0" rIns="0" bIns="0" rtlCol="0" anchor="t"/>
          <a:lstStyle/>
          <a:p>
            <a:pPr marL="0" indent="0">
              <a:lnSpc>
                <a:spcPts val="2400"/>
              </a:lnSpc>
              <a:buNone/>
            </a:pPr>
            <a:r>
              <a:rPr lang="en-US" sz="1900" b="1" dirty="0">
                <a:solidFill>
                  <a:srgbClr val="3A3630"/>
                </a:solidFill>
                <a:latin typeface="Roboto" panose="02000000000000000000" pitchFamily="2" charset="0"/>
                <a:ea typeface="Roboto" panose="02000000000000000000" pitchFamily="2" charset="0"/>
                <a:cs typeface="Lora" pitchFamily="34" charset="-120"/>
              </a:rPr>
              <a:t>Milestone Monitoring</a:t>
            </a:r>
            <a:endParaRPr lang="en-US" sz="1900" b="1" dirty="0">
              <a:latin typeface="Roboto" panose="02000000000000000000" pitchFamily="2" charset="0"/>
              <a:ea typeface="Roboto" panose="02000000000000000000" pitchFamily="2" charset="0"/>
            </a:endParaRPr>
          </a:p>
        </p:txBody>
      </p:sp>
      <p:sp>
        <p:nvSpPr>
          <p:cNvPr id="10" name="Text 8">
            <a:extLst>
              <a:ext uri="{FF2B5EF4-FFF2-40B4-BE49-F238E27FC236}">
                <a16:creationId xmlns:a16="http://schemas.microsoft.com/office/drawing/2014/main" id="{47F7C244-113F-0BAA-B8F0-60879C99C7AB}"/>
              </a:ext>
            </a:extLst>
          </p:cNvPr>
          <p:cNvSpPr/>
          <p:nvPr/>
        </p:nvSpPr>
        <p:spPr>
          <a:xfrm>
            <a:off x="1050131" y="3482424"/>
            <a:ext cx="5798106" cy="669608"/>
          </a:xfrm>
          <a:prstGeom prst="rect">
            <a:avLst/>
          </a:prstGeom>
          <a:noFill/>
          <a:ln/>
        </p:spPr>
        <p:txBody>
          <a:bodyPr wrap="square" lIns="0" tIns="0" rIns="0" bIns="0" rtlCol="0" anchor="t"/>
          <a:lstStyle/>
          <a:p>
            <a:pPr marL="285750" indent="-285750">
              <a:lnSpc>
                <a:spcPts val="2600"/>
              </a:lnSpc>
              <a:buFont typeface="Arial" panose="020B0604020202020204" pitchFamily="34" charset="0"/>
              <a:buChar char="•"/>
            </a:pPr>
            <a:r>
              <a:rPr lang="en-US" sz="1600" dirty="0">
                <a:solidFill>
                  <a:srgbClr val="3A3630"/>
                </a:solidFill>
                <a:latin typeface="Roboto" panose="02000000000000000000" pitchFamily="2" charset="0"/>
                <a:ea typeface="Roboto" panose="02000000000000000000" pitchFamily="2" charset="0"/>
                <a:cs typeface="Source Sans Pro" pitchFamily="34" charset="-120"/>
              </a:rPr>
              <a:t>Collaborate closely with freelancers and ensure timely deliverables through our milestone-based workflow system.</a:t>
            </a:r>
            <a:endParaRPr lang="en-US" sz="1600" dirty="0">
              <a:latin typeface="Roboto" panose="02000000000000000000" pitchFamily="2" charset="0"/>
              <a:ea typeface="Roboto" panose="02000000000000000000" pitchFamily="2" charset="0"/>
            </a:endParaRPr>
          </a:p>
        </p:txBody>
      </p:sp>
      <p:sp>
        <p:nvSpPr>
          <p:cNvPr id="11" name="Text 10">
            <a:extLst>
              <a:ext uri="{FF2B5EF4-FFF2-40B4-BE49-F238E27FC236}">
                <a16:creationId xmlns:a16="http://schemas.microsoft.com/office/drawing/2014/main" id="{D3B47E72-2E97-C862-BFB7-9CA760C6F6E5}"/>
              </a:ext>
            </a:extLst>
          </p:cNvPr>
          <p:cNvSpPr/>
          <p:nvPr/>
        </p:nvSpPr>
        <p:spPr>
          <a:xfrm>
            <a:off x="1987323" y="4794782"/>
            <a:ext cx="164544" cy="295513"/>
          </a:xfrm>
          <a:prstGeom prst="rect">
            <a:avLst/>
          </a:prstGeom>
          <a:noFill/>
          <a:ln/>
        </p:spPr>
        <p:txBody>
          <a:bodyPr wrap="none" lIns="0" tIns="0" rIns="0" bIns="0" rtlCol="0" anchor="t"/>
          <a:lstStyle/>
          <a:p>
            <a:pPr marL="0" indent="0" algn="ctr">
              <a:lnSpc>
                <a:spcPts val="2300"/>
              </a:lnSpc>
              <a:buNone/>
            </a:pPr>
            <a:endParaRPr lang="en-US" sz="2300" dirty="0"/>
          </a:p>
        </p:txBody>
      </p:sp>
      <p:sp>
        <p:nvSpPr>
          <p:cNvPr id="12" name="Text 11">
            <a:extLst>
              <a:ext uri="{FF2B5EF4-FFF2-40B4-BE49-F238E27FC236}">
                <a16:creationId xmlns:a16="http://schemas.microsoft.com/office/drawing/2014/main" id="{6807A62A-2F0A-18E0-D6F4-665C5753DEF1}"/>
              </a:ext>
            </a:extLst>
          </p:cNvPr>
          <p:cNvSpPr/>
          <p:nvPr/>
        </p:nvSpPr>
        <p:spPr>
          <a:xfrm>
            <a:off x="1702652" y="4503729"/>
            <a:ext cx="5300032" cy="291054"/>
          </a:xfrm>
          <a:prstGeom prst="rect">
            <a:avLst/>
          </a:prstGeom>
          <a:noFill/>
          <a:ln/>
        </p:spPr>
        <p:txBody>
          <a:bodyPr wrap="none" lIns="0" tIns="0" rIns="0" bIns="0" rtlCol="0" anchor="t"/>
          <a:lstStyle/>
          <a:p>
            <a:pPr marL="0" indent="0">
              <a:lnSpc>
                <a:spcPts val="2400"/>
              </a:lnSpc>
              <a:buNone/>
            </a:pPr>
            <a:r>
              <a:rPr lang="en-US" sz="1900" b="1" dirty="0">
                <a:solidFill>
                  <a:srgbClr val="3A3630"/>
                </a:solidFill>
                <a:latin typeface="Roboto" panose="02000000000000000000" pitchFamily="2" charset="0"/>
                <a:ea typeface="Roboto" panose="02000000000000000000" pitchFamily="2" charset="0"/>
                <a:cs typeface="Lora" pitchFamily="34" charset="-120"/>
              </a:rPr>
              <a:t>Comprehensive Reporting &amp; Secure Payments</a:t>
            </a:r>
            <a:endParaRPr lang="en-US" sz="1900" b="1" dirty="0">
              <a:latin typeface="Roboto" panose="02000000000000000000" pitchFamily="2" charset="0"/>
              <a:ea typeface="Roboto" panose="02000000000000000000" pitchFamily="2" charset="0"/>
            </a:endParaRPr>
          </a:p>
        </p:txBody>
      </p:sp>
      <p:sp>
        <p:nvSpPr>
          <p:cNvPr id="13" name="Text 12">
            <a:extLst>
              <a:ext uri="{FF2B5EF4-FFF2-40B4-BE49-F238E27FC236}">
                <a16:creationId xmlns:a16="http://schemas.microsoft.com/office/drawing/2014/main" id="{2E47390F-D3DA-D4E3-0BF5-5C2C41C9C89E}"/>
              </a:ext>
            </a:extLst>
          </p:cNvPr>
          <p:cNvSpPr/>
          <p:nvPr/>
        </p:nvSpPr>
        <p:spPr>
          <a:xfrm>
            <a:off x="1050131" y="5009027"/>
            <a:ext cx="5798106" cy="669608"/>
          </a:xfrm>
          <a:prstGeom prst="rect">
            <a:avLst/>
          </a:prstGeom>
          <a:noFill/>
          <a:ln/>
        </p:spPr>
        <p:txBody>
          <a:bodyPr wrap="square" lIns="0" tIns="0" rIns="0" bIns="0" rtlCol="0" anchor="t"/>
          <a:lstStyle/>
          <a:p>
            <a:pPr marL="285750" indent="-285750">
              <a:lnSpc>
                <a:spcPts val="2600"/>
              </a:lnSpc>
              <a:buFont typeface="Arial" panose="020B0604020202020204" pitchFamily="34" charset="0"/>
              <a:buChar char="•"/>
            </a:pPr>
            <a:r>
              <a:rPr lang="en-US" sz="1600" dirty="0">
                <a:solidFill>
                  <a:srgbClr val="3A3630"/>
                </a:solidFill>
                <a:latin typeface="Roboto" panose="02000000000000000000" pitchFamily="2" charset="0"/>
                <a:ea typeface="Roboto" panose="02000000000000000000" pitchFamily="2" charset="0"/>
                <a:cs typeface="Source Sans Pro" pitchFamily="34" charset="-120"/>
              </a:rPr>
              <a:t>Access detailed reports and analytics to gain valuable insights into your projects and freelancer performance, While also enjoying peace of mind with our secure payment gateway and escrow services, protecting both clients and freelancers.</a:t>
            </a:r>
            <a:endParaRPr lang="en-US" sz="1600" dirty="0">
              <a:latin typeface="Roboto" panose="02000000000000000000" pitchFamily="2" charset="0"/>
              <a:ea typeface="Roboto" panose="02000000000000000000" pitchFamily="2" charset="0"/>
            </a:endParaRPr>
          </a:p>
        </p:txBody>
      </p:sp>
      <p:sp>
        <p:nvSpPr>
          <p:cNvPr id="15" name="Text 14">
            <a:extLst>
              <a:ext uri="{FF2B5EF4-FFF2-40B4-BE49-F238E27FC236}">
                <a16:creationId xmlns:a16="http://schemas.microsoft.com/office/drawing/2014/main" id="{51A8BCD9-054C-EFFF-079D-3A22E9B33B59}"/>
              </a:ext>
            </a:extLst>
          </p:cNvPr>
          <p:cNvSpPr/>
          <p:nvPr/>
        </p:nvSpPr>
        <p:spPr>
          <a:xfrm>
            <a:off x="7575233" y="6315075"/>
            <a:ext cx="160139" cy="295513"/>
          </a:xfrm>
          <a:prstGeom prst="rect">
            <a:avLst/>
          </a:prstGeom>
          <a:noFill/>
          <a:ln/>
        </p:spPr>
        <p:txBody>
          <a:bodyPr wrap="none" lIns="0" tIns="0" rIns="0" bIns="0" rtlCol="0" anchor="t"/>
          <a:lstStyle/>
          <a:p>
            <a:pPr marL="0" indent="0" algn="ctr">
              <a:lnSpc>
                <a:spcPts val="2300"/>
              </a:lnSpc>
              <a:buNone/>
            </a:pPr>
            <a:endParaRPr lang="en-US" sz="2300" dirty="0"/>
          </a:p>
        </p:txBody>
      </p:sp>
      <p:sp>
        <p:nvSpPr>
          <p:cNvPr id="16" name="Text 15">
            <a:extLst>
              <a:ext uri="{FF2B5EF4-FFF2-40B4-BE49-F238E27FC236}">
                <a16:creationId xmlns:a16="http://schemas.microsoft.com/office/drawing/2014/main" id="{1C01BFE8-AF0C-46F5-DE7B-F766A847F73B}"/>
              </a:ext>
            </a:extLst>
          </p:cNvPr>
          <p:cNvSpPr/>
          <p:nvPr/>
        </p:nvSpPr>
        <p:spPr>
          <a:xfrm>
            <a:off x="8099941" y="6227445"/>
            <a:ext cx="2462093" cy="307777"/>
          </a:xfrm>
          <a:prstGeom prst="rect">
            <a:avLst/>
          </a:prstGeom>
          <a:noFill/>
          <a:ln/>
        </p:spPr>
        <p:txBody>
          <a:bodyPr wrap="none" lIns="0" tIns="0" rIns="0" bIns="0" rtlCol="0" anchor="t"/>
          <a:lstStyle/>
          <a:p>
            <a:pPr marL="0" indent="0">
              <a:lnSpc>
                <a:spcPts val="2400"/>
              </a:lnSpc>
              <a:buNone/>
            </a:pPr>
            <a:endParaRPr lang="en-US" sz="1900" dirty="0"/>
          </a:p>
        </p:txBody>
      </p:sp>
      <p:sp>
        <p:nvSpPr>
          <p:cNvPr id="17" name="Text 16">
            <a:extLst>
              <a:ext uri="{FF2B5EF4-FFF2-40B4-BE49-F238E27FC236}">
                <a16:creationId xmlns:a16="http://schemas.microsoft.com/office/drawing/2014/main" id="{7E0389AB-FBF9-23C7-5089-2B9BA049B91F}"/>
              </a:ext>
            </a:extLst>
          </p:cNvPr>
          <p:cNvSpPr/>
          <p:nvPr/>
        </p:nvSpPr>
        <p:spPr>
          <a:xfrm>
            <a:off x="7309817" y="5343831"/>
            <a:ext cx="5798106" cy="669608"/>
          </a:xfrm>
          <a:prstGeom prst="rect">
            <a:avLst/>
          </a:prstGeom>
          <a:noFill/>
          <a:ln/>
        </p:spPr>
        <p:txBody>
          <a:bodyPr wrap="square" lIns="0" tIns="0" rIns="0" bIns="0" rtlCol="0" anchor="t"/>
          <a:lstStyle/>
          <a:p>
            <a:pPr marL="0" indent="0">
              <a:lnSpc>
                <a:spcPts val="2600"/>
              </a:lnSpc>
              <a:buNone/>
            </a:pPr>
            <a:endParaRPr lang="en-US" sz="1600" dirty="0"/>
          </a:p>
        </p:txBody>
      </p:sp>
      <p:sp>
        <p:nvSpPr>
          <p:cNvPr id="20" name="TextBox 19">
            <a:extLst>
              <a:ext uri="{FF2B5EF4-FFF2-40B4-BE49-F238E27FC236}">
                <a16:creationId xmlns:a16="http://schemas.microsoft.com/office/drawing/2014/main" id="{8331387F-5ECE-F204-ABCB-3D6FCC9D40AD}"/>
              </a:ext>
            </a:extLst>
          </p:cNvPr>
          <p:cNvSpPr txBox="1"/>
          <p:nvPr/>
        </p:nvSpPr>
        <p:spPr>
          <a:xfrm>
            <a:off x="3217762" y="159663"/>
            <a:ext cx="6991108" cy="612796"/>
          </a:xfrm>
          <a:prstGeom prst="rect">
            <a:avLst/>
          </a:prstGeom>
          <a:noFill/>
        </p:spPr>
        <p:txBody>
          <a:bodyPr wrap="square">
            <a:spAutoFit/>
          </a:bodyPr>
          <a:lstStyle/>
          <a:p>
            <a:pPr marL="0" indent="0">
              <a:lnSpc>
                <a:spcPts val="4800"/>
              </a:lnSpc>
              <a:buNone/>
            </a:pPr>
            <a:r>
              <a:rPr lang="en-US" sz="1800" b="1" dirty="0">
                <a:latin typeface="Roboto" panose="02000000000000000000" pitchFamily="2" charset="0"/>
                <a:ea typeface="Roboto" panose="02000000000000000000" pitchFamily="2" charset="0"/>
                <a:cs typeface="Lora" pitchFamily="34" charset="-120"/>
              </a:rPr>
              <a:t>Transparency Features for Accountability and Trust</a:t>
            </a:r>
            <a:endParaRPr lang="en-US" sz="1800" b="1" dirty="0">
              <a:latin typeface="Roboto" panose="02000000000000000000" pitchFamily="2" charset="0"/>
              <a:ea typeface="Roboto" panose="02000000000000000000" pitchFamily="2" charset="0"/>
            </a:endParaRPr>
          </a:p>
        </p:txBody>
      </p:sp>
      <p:sp>
        <p:nvSpPr>
          <p:cNvPr id="21" name="Shape 5">
            <a:extLst>
              <a:ext uri="{FF2B5EF4-FFF2-40B4-BE49-F238E27FC236}">
                <a16:creationId xmlns:a16="http://schemas.microsoft.com/office/drawing/2014/main" id="{E9B9DBF4-FCC6-99B9-50DD-834BBC6A6BFE}"/>
              </a:ext>
            </a:extLst>
          </p:cNvPr>
          <p:cNvSpPr/>
          <p:nvPr/>
        </p:nvSpPr>
        <p:spPr>
          <a:xfrm>
            <a:off x="963026" y="1287193"/>
            <a:ext cx="470892" cy="470892"/>
          </a:xfrm>
          <a:prstGeom prst="roundRect">
            <a:avLst>
              <a:gd name="adj" fmla="val 6667"/>
            </a:avLst>
          </a:prstGeom>
          <a:solidFill>
            <a:srgbClr val="F3E7D4"/>
          </a:solidFill>
          <a:ln/>
        </p:spPr>
        <p:txBody>
          <a:bodyPr/>
          <a:lstStyle/>
          <a:p>
            <a:endParaRPr lang="en-US"/>
          </a:p>
        </p:txBody>
      </p:sp>
      <p:sp>
        <p:nvSpPr>
          <p:cNvPr id="22" name="Text 2">
            <a:extLst>
              <a:ext uri="{FF2B5EF4-FFF2-40B4-BE49-F238E27FC236}">
                <a16:creationId xmlns:a16="http://schemas.microsoft.com/office/drawing/2014/main" id="{6FEC5440-84BB-2B7E-FD2A-6D381EDB0B74}"/>
              </a:ext>
            </a:extLst>
          </p:cNvPr>
          <p:cNvSpPr/>
          <p:nvPr/>
        </p:nvSpPr>
        <p:spPr>
          <a:xfrm>
            <a:off x="1170194" y="1404797"/>
            <a:ext cx="107633" cy="295513"/>
          </a:xfrm>
          <a:prstGeom prst="rect">
            <a:avLst/>
          </a:prstGeom>
          <a:noFill/>
          <a:ln/>
        </p:spPr>
        <p:txBody>
          <a:bodyPr wrap="none" lIns="0" tIns="0" rIns="0" bIns="0" rtlCol="0" anchor="t"/>
          <a:lstStyle/>
          <a:p>
            <a:pPr marL="0" indent="0" algn="ctr">
              <a:lnSpc>
                <a:spcPts val="2300"/>
              </a:lnSpc>
              <a:buNone/>
            </a:pPr>
            <a:r>
              <a:rPr lang="en-US" sz="2300" dirty="0">
                <a:solidFill>
                  <a:srgbClr val="3A3630"/>
                </a:solidFill>
                <a:latin typeface="Lora" pitchFamily="34" charset="0"/>
                <a:ea typeface="Lora" pitchFamily="34" charset="-122"/>
                <a:cs typeface="Lora" pitchFamily="34" charset="-120"/>
              </a:rPr>
              <a:t>1</a:t>
            </a:r>
            <a:endParaRPr lang="en-US" sz="2300" dirty="0"/>
          </a:p>
        </p:txBody>
      </p:sp>
      <p:sp>
        <p:nvSpPr>
          <p:cNvPr id="23" name="Shape 13">
            <a:extLst>
              <a:ext uri="{FF2B5EF4-FFF2-40B4-BE49-F238E27FC236}">
                <a16:creationId xmlns:a16="http://schemas.microsoft.com/office/drawing/2014/main" id="{C1BE01B8-87DC-F7E3-E2E0-65284EB049E3}"/>
              </a:ext>
            </a:extLst>
          </p:cNvPr>
          <p:cNvSpPr/>
          <p:nvPr/>
        </p:nvSpPr>
        <p:spPr>
          <a:xfrm>
            <a:off x="963026" y="4383310"/>
            <a:ext cx="470892" cy="470892"/>
          </a:xfrm>
          <a:prstGeom prst="roundRect">
            <a:avLst>
              <a:gd name="adj" fmla="val 6667"/>
            </a:avLst>
          </a:prstGeom>
          <a:solidFill>
            <a:srgbClr val="F3E7D4"/>
          </a:solidFill>
          <a:ln/>
        </p:spPr>
        <p:txBody>
          <a:bodyPr/>
          <a:lstStyle/>
          <a:p>
            <a:endParaRPr lang="en-US"/>
          </a:p>
        </p:txBody>
      </p:sp>
      <p:sp>
        <p:nvSpPr>
          <p:cNvPr id="24" name="Text 10">
            <a:extLst>
              <a:ext uri="{FF2B5EF4-FFF2-40B4-BE49-F238E27FC236}">
                <a16:creationId xmlns:a16="http://schemas.microsoft.com/office/drawing/2014/main" id="{857C21BE-AFB2-0F0D-31F3-46DC180558EA}"/>
              </a:ext>
            </a:extLst>
          </p:cNvPr>
          <p:cNvSpPr/>
          <p:nvPr/>
        </p:nvSpPr>
        <p:spPr>
          <a:xfrm>
            <a:off x="1119117" y="4503728"/>
            <a:ext cx="164544" cy="295513"/>
          </a:xfrm>
          <a:prstGeom prst="rect">
            <a:avLst/>
          </a:prstGeom>
          <a:noFill/>
          <a:ln/>
        </p:spPr>
        <p:txBody>
          <a:bodyPr wrap="none" lIns="0" tIns="0" rIns="0" bIns="0" rtlCol="0" anchor="t"/>
          <a:lstStyle/>
          <a:p>
            <a:pPr marL="0" indent="0" algn="ctr">
              <a:lnSpc>
                <a:spcPts val="2300"/>
              </a:lnSpc>
              <a:buNone/>
            </a:pPr>
            <a:r>
              <a:rPr lang="en-US" sz="2300" dirty="0">
                <a:solidFill>
                  <a:srgbClr val="3A3630"/>
                </a:solidFill>
                <a:latin typeface="Lora" pitchFamily="34" charset="0"/>
                <a:ea typeface="Lora" pitchFamily="34" charset="-122"/>
                <a:cs typeface="Lora" pitchFamily="34" charset="-120"/>
              </a:rPr>
              <a:t>3</a:t>
            </a:r>
            <a:endParaRPr lang="en-US" sz="2300" dirty="0"/>
          </a:p>
        </p:txBody>
      </p:sp>
      <p:sp>
        <p:nvSpPr>
          <p:cNvPr id="29" name="Oval 28">
            <a:extLst>
              <a:ext uri="{FF2B5EF4-FFF2-40B4-BE49-F238E27FC236}">
                <a16:creationId xmlns:a16="http://schemas.microsoft.com/office/drawing/2014/main" id="{768816F9-D424-266F-D186-F370D51B9320}"/>
              </a:ext>
            </a:extLst>
          </p:cNvPr>
          <p:cNvSpPr/>
          <p:nvPr/>
        </p:nvSpPr>
        <p:spPr>
          <a:xfrm>
            <a:off x="7852340" y="2138040"/>
            <a:ext cx="3490004" cy="3472405"/>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2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2000"/>
                                        <p:tgtEl>
                                          <p:spTgt spid="29"/>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2"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2"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anim calcmode="lin" valueType="num">
                                      <p:cBhvr>
                                        <p:cTn id="24" dur="1000" fill="hold"/>
                                        <p:tgtEl>
                                          <p:spTgt spid="22"/>
                                        </p:tgtEl>
                                        <p:attrNameLst>
                                          <p:attrName>ppt_x</p:attrName>
                                        </p:attrNameLst>
                                      </p:cBhvr>
                                      <p:tavLst>
                                        <p:tav tm="0">
                                          <p:val>
                                            <p:strVal val="#ppt_x"/>
                                          </p:val>
                                        </p:tav>
                                        <p:tav tm="100000">
                                          <p:val>
                                            <p:strVal val="#ppt_x"/>
                                          </p:val>
                                        </p:tav>
                                      </p:tavLst>
                                    </p:anim>
                                    <p:anim calcmode="lin" valueType="num">
                                      <p:cBhvr>
                                        <p:cTn id="25" dur="1000" fill="hold"/>
                                        <p:tgtEl>
                                          <p:spTgt spid="22"/>
                                        </p:tgtEl>
                                        <p:attrNameLst>
                                          <p:attrName>ppt_y</p:attrName>
                                        </p:attrNameLst>
                                      </p:cBhvr>
                                      <p:tavLst>
                                        <p:tav tm="0">
                                          <p:val>
                                            <p:strVal val="#ppt_y+.1"/>
                                          </p:val>
                                        </p:tav>
                                        <p:tav tm="100000">
                                          <p:val>
                                            <p:strVal val="#ppt_y"/>
                                          </p:val>
                                        </p:tav>
                                      </p:tavLst>
                                    </p:anim>
                                  </p:childTnLst>
                                </p:cTn>
                              </p:par>
                            </p:childTnLst>
                          </p:cTn>
                        </p:par>
                        <p:par>
                          <p:cTn id="26" fill="hold">
                            <p:stCondLst>
                              <p:cond delay="5000"/>
                            </p:stCondLst>
                            <p:childTnLst>
                              <p:par>
                                <p:cTn id="27" presetID="42"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par>
                          <p:cTn id="32" fill="hold">
                            <p:stCondLst>
                              <p:cond delay="6000"/>
                            </p:stCondLst>
                            <p:childTnLst>
                              <p:par>
                                <p:cTn id="33" presetID="42" presetClass="entr" presetSubtype="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par>
                          <p:cTn id="38" fill="hold">
                            <p:stCondLst>
                              <p:cond delay="7000"/>
                            </p:stCondLst>
                            <p:childTnLst>
                              <p:par>
                                <p:cTn id="39" presetID="42"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childTnLst>
                          </p:cTn>
                        </p:par>
                        <p:par>
                          <p:cTn id="44" fill="hold">
                            <p:stCondLst>
                              <p:cond delay="8000"/>
                            </p:stCondLst>
                            <p:childTnLst>
                              <p:par>
                                <p:cTn id="45" presetID="42"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childTnLst>
                          </p:cTn>
                        </p:par>
                        <p:par>
                          <p:cTn id="50" fill="hold">
                            <p:stCondLst>
                              <p:cond delay="9000"/>
                            </p:stCondLst>
                            <p:childTnLst>
                              <p:par>
                                <p:cTn id="51" presetID="42" presetClass="entr" presetSubtype="0" fill="hold" grpId="0"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00"/>
                                        <p:tgtEl>
                                          <p:spTgt spid="9"/>
                                        </p:tgtEl>
                                      </p:cBhvr>
                                    </p:animEffect>
                                    <p:anim calcmode="lin" valueType="num">
                                      <p:cBhvr>
                                        <p:cTn id="54" dur="1000" fill="hold"/>
                                        <p:tgtEl>
                                          <p:spTgt spid="9"/>
                                        </p:tgtEl>
                                        <p:attrNameLst>
                                          <p:attrName>ppt_x</p:attrName>
                                        </p:attrNameLst>
                                      </p:cBhvr>
                                      <p:tavLst>
                                        <p:tav tm="0">
                                          <p:val>
                                            <p:strVal val="#ppt_x"/>
                                          </p:val>
                                        </p:tav>
                                        <p:tav tm="100000">
                                          <p:val>
                                            <p:strVal val="#ppt_x"/>
                                          </p:val>
                                        </p:tav>
                                      </p:tavLst>
                                    </p:anim>
                                    <p:anim calcmode="lin" valueType="num">
                                      <p:cBhvr>
                                        <p:cTn id="55" dur="1000" fill="hold"/>
                                        <p:tgtEl>
                                          <p:spTgt spid="9"/>
                                        </p:tgtEl>
                                        <p:attrNameLst>
                                          <p:attrName>ppt_y</p:attrName>
                                        </p:attrNameLst>
                                      </p:cBhvr>
                                      <p:tavLst>
                                        <p:tav tm="0">
                                          <p:val>
                                            <p:strVal val="#ppt_y+.1"/>
                                          </p:val>
                                        </p:tav>
                                        <p:tav tm="100000">
                                          <p:val>
                                            <p:strVal val="#ppt_y"/>
                                          </p:val>
                                        </p:tav>
                                      </p:tavLst>
                                    </p:anim>
                                  </p:childTnLst>
                                </p:cTn>
                              </p:par>
                            </p:childTnLst>
                          </p:cTn>
                        </p:par>
                        <p:par>
                          <p:cTn id="56" fill="hold">
                            <p:stCondLst>
                              <p:cond delay="10000"/>
                            </p:stCondLst>
                            <p:childTnLst>
                              <p:par>
                                <p:cTn id="57" presetID="42" presetClass="entr" presetSubtype="0"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1000"/>
                                        <p:tgtEl>
                                          <p:spTgt spid="10"/>
                                        </p:tgtEl>
                                      </p:cBhvr>
                                    </p:animEffect>
                                    <p:anim calcmode="lin" valueType="num">
                                      <p:cBhvr>
                                        <p:cTn id="60" dur="1000" fill="hold"/>
                                        <p:tgtEl>
                                          <p:spTgt spid="10"/>
                                        </p:tgtEl>
                                        <p:attrNameLst>
                                          <p:attrName>ppt_x</p:attrName>
                                        </p:attrNameLst>
                                      </p:cBhvr>
                                      <p:tavLst>
                                        <p:tav tm="0">
                                          <p:val>
                                            <p:strVal val="#ppt_x"/>
                                          </p:val>
                                        </p:tav>
                                        <p:tav tm="100000">
                                          <p:val>
                                            <p:strVal val="#ppt_x"/>
                                          </p:val>
                                        </p:tav>
                                      </p:tavLst>
                                    </p:anim>
                                    <p:anim calcmode="lin" valueType="num">
                                      <p:cBhvr>
                                        <p:cTn id="61" dur="1000" fill="hold"/>
                                        <p:tgtEl>
                                          <p:spTgt spid="10"/>
                                        </p:tgtEl>
                                        <p:attrNameLst>
                                          <p:attrName>ppt_y</p:attrName>
                                        </p:attrNameLst>
                                      </p:cBhvr>
                                      <p:tavLst>
                                        <p:tav tm="0">
                                          <p:val>
                                            <p:strVal val="#ppt_y+.1"/>
                                          </p:val>
                                        </p:tav>
                                        <p:tav tm="100000">
                                          <p:val>
                                            <p:strVal val="#ppt_y"/>
                                          </p:val>
                                        </p:tav>
                                      </p:tavLst>
                                    </p:anim>
                                  </p:childTnLst>
                                </p:cTn>
                              </p:par>
                            </p:childTnLst>
                          </p:cTn>
                        </p:par>
                        <p:par>
                          <p:cTn id="62" fill="hold">
                            <p:stCondLst>
                              <p:cond delay="11000"/>
                            </p:stCondLst>
                            <p:childTnLst>
                              <p:par>
                                <p:cTn id="63" presetID="42" presetClass="entr" presetSubtype="0" fill="hold" grpId="0" nodeType="after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1000"/>
                                        <p:tgtEl>
                                          <p:spTgt spid="23"/>
                                        </p:tgtEl>
                                      </p:cBhvr>
                                    </p:animEffect>
                                    <p:anim calcmode="lin" valueType="num">
                                      <p:cBhvr>
                                        <p:cTn id="66" dur="1000" fill="hold"/>
                                        <p:tgtEl>
                                          <p:spTgt spid="23"/>
                                        </p:tgtEl>
                                        <p:attrNameLst>
                                          <p:attrName>ppt_x</p:attrName>
                                        </p:attrNameLst>
                                      </p:cBhvr>
                                      <p:tavLst>
                                        <p:tav tm="0">
                                          <p:val>
                                            <p:strVal val="#ppt_x"/>
                                          </p:val>
                                        </p:tav>
                                        <p:tav tm="100000">
                                          <p:val>
                                            <p:strVal val="#ppt_x"/>
                                          </p:val>
                                        </p:tav>
                                      </p:tavLst>
                                    </p:anim>
                                    <p:anim calcmode="lin" valueType="num">
                                      <p:cBhvr>
                                        <p:cTn id="67" dur="1000" fill="hold"/>
                                        <p:tgtEl>
                                          <p:spTgt spid="23"/>
                                        </p:tgtEl>
                                        <p:attrNameLst>
                                          <p:attrName>ppt_y</p:attrName>
                                        </p:attrNameLst>
                                      </p:cBhvr>
                                      <p:tavLst>
                                        <p:tav tm="0">
                                          <p:val>
                                            <p:strVal val="#ppt_y+.1"/>
                                          </p:val>
                                        </p:tav>
                                        <p:tav tm="100000">
                                          <p:val>
                                            <p:strVal val="#ppt_y"/>
                                          </p:val>
                                        </p:tav>
                                      </p:tavLst>
                                    </p:anim>
                                  </p:childTnLst>
                                </p:cTn>
                              </p:par>
                            </p:childTnLst>
                          </p:cTn>
                        </p:par>
                        <p:par>
                          <p:cTn id="68" fill="hold">
                            <p:stCondLst>
                              <p:cond delay="12000"/>
                            </p:stCondLst>
                            <p:childTnLst>
                              <p:par>
                                <p:cTn id="69" presetID="42"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1000"/>
                                        <p:tgtEl>
                                          <p:spTgt spid="24"/>
                                        </p:tgtEl>
                                      </p:cBhvr>
                                    </p:animEffect>
                                    <p:anim calcmode="lin" valueType="num">
                                      <p:cBhvr>
                                        <p:cTn id="72" dur="1000" fill="hold"/>
                                        <p:tgtEl>
                                          <p:spTgt spid="24"/>
                                        </p:tgtEl>
                                        <p:attrNameLst>
                                          <p:attrName>ppt_x</p:attrName>
                                        </p:attrNameLst>
                                      </p:cBhvr>
                                      <p:tavLst>
                                        <p:tav tm="0">
                                          <p:val>
                                            <p:strVal val="#ppt_x"/>
                                          </p:val>
                                        </p:tav>
                                        <p:tav tm="100000">
                                          <p:val>
                                            <p:strVal val="#ppt_x"/>
                                          </p:val>
                                        </p:tav>
                                      </p:tavLst>
                                    </p:anim>
                                    <p:anim calcmode="lin" valueType="num">
                                      <p:cBhvr>
                                        <p:cTn id="73" dur="1000" fill="hold"/>
                                        <p:tgtEl>
                                          <p:spTgt spid="24"/>
                                        </p:tgtEl>
                                        <p:attrNameLst>
                                          <p:attrName>ppt_y</p:attrName>
                                        </p:attrNameLst>
                                      </p:cBhvr>
                                      <p:tavLst>
                                        <p:tav tm="0">
                                          <p:val>
                                            <p:strVal val="#ppt_y+.1"/>
                                          </p:val>
                                        </p:tav>
                                        <p:tav tm="100000">
                                          <p:val>
                                            <p:strVal val="#ppt_y"/>
                                          </p:val>
                                        </p:tav>
                                      </p:tavLst>
                                    </p:anim>
                                  </p:childTnLst>
                                </p:cTn>
                              </p:par>
                            </p:childTnLst>
                          </p:cTn>
                        </p:par>
                        <p:par>
                          <p:cTn id="74" fill="hold">
                            <p:stCondLst>
                              <p:cond delay="13000"/>
                            </p:stCondLst>
                            <p:childTnLst>
                              <p:par>
                                <p:cTn id="75" presetID="42" presetClass="entr" presetSubtype="0" fill="hold" grpId="0" nodeType="after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1000"/>
                                        <p:tgtEl>
                                          <p:spTgt spid="12"/>
                                        </p:tgtEl>
                                      </p:cBhvr>
                                    </p:animEffect>
                                    <p:anim calcmode="lin" valueType="num">
                                      <p:cBhvr>
                                        <p:cTn id="78" dur="1000" fill="hold"/>
                                        <p:tgtEl>
                                          <p:spTgt spid="12"/>
                                        </p:tgtEl>
                                        <p:attrNameLst>
                                          <p:attrName>ppt_x</p:attrName>
                                        </p:attrNameLst>
                                      </p:cBhvr>
                                      <p:tavLst>
                                        <p:tav tm="0">
                                          <p:val>
                                            <p:strVal val="#ppt_x"/>
                                          </p:val>
                                        </p:tav>
                                        <p:tav tm="100000">
                                          <p:val>
                                            <p:strVal val="#ppt_x"/>
                                          </p:val>
                                        </p:tav>
                                      </p:tavLst>
                                    </p:anim>
                                    <p:anim calcmode="lin" valueType="num">
                                      <p:cBhvr>
                                        <p:cTn id="79" dur="1000" fill="hold"/>
                                        <p:tgtEl>
                                          <p:spTgt spid="12"/>
                                        </p:tgtEl>
                                        <p:attrNameLst>
                                          <p:attrName>ppt_y</p:attrName>
                                        </p:attrNameLst>
                                      </p:cBhvr>
                                      <p:tavLst>
                                        <p:tav tm="0">
                                          <p:val>
                                            <p:strVal val="#ppt_y+.1"/>
                                          </p:val>
                                        </p:tav>
                                        <p:tav tm="100000">
                                          <p:val>
                                            <p:strVal val="#ppt_y"/>
                                          </p:val>
                                        </p:tav>
                                      </p:tavLst>
                                    </p:anim>
                                  </p:childTnLst>
                                </p:cTn>
                              </p:par>
                            </p:childTnLst>
                          </p:cTn>
                        </p:par>
                        <p:par>
                          <p:cTn id="80" fill="hold">
                            <p:stCondLst>
                              <p:cond delay="14000"/>
                            </p:stCondLst>
                            <p:childTnLst>
                              <p:par>
                                <p:cTn id="81" presetID="42" presetClass="entr" presetSubtype="0" fill="hold" nodeType="afterEffect">
                                  <p:stCondLst>
                                    <p:cond delay="0"/>
                                  </p:stCondLst>
                                  <p:childTnLst>
                                    <p:set>
                                      <p:cBhvr>
                                        <p:cTn id="82" dur="1" fill="hold">
                                          <p:stCondLst>
                                            <p:cond delay="0"/>
                                          </p:stCondLst>
                                        </p:cTn>
                                        <p:tgtEl>
                                          <p:spTgt spid="13">
                                            <p:txEl>
                                              <p:pRg st="0" end="0"/>
                                            </p:txEl>
                                          </p:spTgt>
                                        </p:tgtEl>
                                        <p:attrNameLst>
                                          <p:attrName>style.visibility</p:attrName>
                                        </p:attrNameLst>
                                      </p:cBhvr>
                                      <p:to>
                                        <p:strVal val="visible"/>
                                      </p:to>
                                    </p:set>
                                    <p:animEffect transition="in" filter="fade">
                                      <p:cBhvr>
                                        <p:cTn id="83" dur="1000"/>
                                        <p:tgtEl>
                                          <p:spTgt spid="13">
                                            <p:txEl>
                                              <p:pRg st="0" end="0"/>
                                            </p:txEl>
                                          </p:spTgt>
                                        </p:tgtEl>
                                      </p:cBhvr>
                                    </p:animEffect>
                                    <p:anim calcmode="lin" valueType="num">
                                      <p:cBhvr>
                                        <p:cTn id="84"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85"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animBg="1"/>
      <p:bldP spid="20" grpId="0"/>
      <p:bldP spid="21" grpId="0" animBg="1"/>
      <p:bldP spid="22" grpId="0" animBg="1"/>
      <p:bldP spid="23" grpId="0" animBg="1"/>
      <p:bldP spid="24" grpId="0" animBg="1"/>
      <p:bldP spid="29" grpId="0" animBg="1"/>
    </p:bldLst>
  </p:timing>
</p:sld>
</file>

<file path=ppt/theme/theme1.xml><?xml version="1.0" encoding="utf-8"?>
<a:theme xmlns:a="http://schemas.openxmlformats.org/drawingml/2006/main" name="SplashVTI">
  <a:themeElements>
    <a:clrScheme name="AnalogousFromRegularSeedRightStep">
      <a:dk1>
        <a:srgbClr val="000000"/>
      </a:dk1>
      <a:lt1>
        <a:srgbClr val="FFFFFF"/>
      </a:lt1>
      <a:dk2>
        <a:srgbClr val="181A32"/>
      </a:dk2>
      <a:lt2>
        <a:srgbClr val="F3F0F3"/>
      </a:lt2>
      <a:accent1>
        <a:srgbClr val="2FB82D"/>
      </a:accent1>
      <a:accent2>
        <a:srgbClr val="21B75E"/>
      </a:accent2>
      <a:accent3>
        <a:srgbClr val="2DB59C"/>
      </a:accent3>
      <a:accent4>
        <a:srgbClr val="24A1C8"/>
      </a:accent4>
      <a:accent5>
        <a:srgbClr val="366FDA"/>
      </a:accent5>
      <a:accent6>
        <a:srgbClr val="3D32CC"/>
      </a:accent6>
      <a:hlink>
        <a:srgbClr val="BD3FBF"/>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285</TotalTime>
  <Words>748</Words>
  <Application>Microsoft Office PowerPoint</Application>
  <PresentationFormat>Widescreen</PresentationFormat>
  <Paragraphs>103</Paragraphs>
  <Slides>13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Arial</vt:lpstr>
      <vt:lpstr>Avenir Next LT Pro</vt:lpstr>
      <vt:lpstr>Lora</vt:lpstr>
      <vt:lpstr>Posterama</vt:lpstr>
      <vt:lpstr>Roboto</vt:lpstr>
      <vt:lpstr>SplashVTI</vt:lpstr>
      <vt:lpstr>Decent Work And Economic Growth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Disandu Perera</dc:creator>
  <cp:lastModifiedBy>Disandu Perera</cp:lastModifiedBy>
  <cp:revision>5</cp:revision>
  <dcterms:created xsi:type="dcterms:W3CDTF">2024-11-13T07:57:58Z</dcterms:created>
  <dcterms:modified xsi:type="dcterms:W3CDTF">2024-11-13T12:43:03Z</dcterms:modified>
</cp:coreProperties>
</file>